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14.jpg" ContentType="image/png"/>
  <Override PartName="/ppt/media/image15.jpg" ContentType="image/png"/>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autoCompressPictures="0">
  <p:sldMasterIdLst>
    <p:sldMasterId id="2147483682" r:id="rId4"/>
  </p:sldMasterIdLst>
  <p:notesMasterIdLst>
    <p:notesMasterId r:id="rId31"/>
  </p:notesMasterIdLst>
  <p:sldIdLst>
    <p:sldId id="256" r:id="rId5"/>
    <p:sldId id="263" r:id="rId6"/>
    <p:sldId id="257" r:id="rId7"/>
    <p:sldId id="321" r:id="rId8"/>
    <p:sldId id="298" r:id="rId9"/>
    <p:sldId id="322" r:id="rId10"/>
    <p:sldId id="324" r:id="rId11"/>
    <p:sldId id="317" r:id="rId12"/>
    <p:sldId id="325" r:id="rId13"/>
    <p:sldId id="326" r:id="rId14"/>
    <p:sldId id="327" r:id="rId15"/>
    <p:sldId id="328" r:id="rId16"/>
    <p:sldId id="329" r:id="rId17"/>
    <p:sldId id="309" r:id="rId18"/>
    <p:sldId id="310" r:id="rId19"/>
    <p:sldId id="300" r:id="rId20"/>
    <p:sldId id="308" r:id="rId21"/>
    <p:sldId id="336" r:id="rId22"/>
    <p:sldId id="332" r:id="rId23"/>
    <p:sldId id="330" r:id="rId24"/>
    <p:sldId id="333" r:id="rId25"/>
    <p:sldId id="334" r:id="rId26"/>
    <p:sldId id="331" r:id="rId27"/>
    <p:sldId id="314" r:id="rId28"/>
    <p:sldId id="319" r:id="rId29"/>
    <p:sldId id="318" r:id="rId3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3388F956-F81F-4F3F-82BA-369C11840F5B}">
          <p14:sldIdLst>
            <p14:sldId id="256"/>
            <p14:sldId id="263"/>
            <p14:sldId id="257"/>
            <p14:sldId id="321"/>
            <p14:sldId id="298"/>
            <p14:sldId id="322"/>
            <p14:sldId id="324"/>
            <p14:sldId id="317"/>
            <p14:sldId id="325"/>
            <p14:sldId id="326"/>
            <p14:sldId id="327"/>
            <p14:sldId id="328"/>
            <p14:sldId id="329"/>
            <p14:sldId id="309"/>
            <p14:sldId id="310"/>
            <p14:sldId id="300"/>
            <p14:sldId id="308"/>
            <p14:sldId id="336"/>
            <p14:sldId id="332"/>
            <p14:sldId id="330"/>
            <p14:sldId id="333"/>
            <p14:sldId id="334"/>
            <p14:sldId id="331"/>
            <p14:sldId id="314"/>
            <p14:sldId id="319"/>
            <p14:sldId id="318"/>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7046"/>
    <a:srgbClr val="FF1D1D"/>
    <a:srgbClr val="FFF1E8"/>
    <a:srgbClr val="FEF1E8"/>
    <a:srgbClr val="FFF8F3"/>
    <a:srgbClr val="FEE6D6"/>
    <a:srgbClr val="FF4411"/>
    <a:srgbClr val="FF7979"/>
    <a:srgbClr val="FF3300"/>
    <a:srgbClr val="EF48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916C6B-C2BD-482B-A95C-0AE4014919DC}" v="37" dt="2023-11-30T07:14:29.1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95374" autoAdjust="0"/>
  </p:normalViewPr>
  <p:slideViewPr>
    <p:cSldViewPr snapToGrid="0">
      <p:cViewPr varScale="1">
        <p:scale>
          <a:sx n="86" d="100"/>
          <a:sy n="86" d="100"/>
        </p:scale>
        <p:origin x="64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03953964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ec0cb7f7db_0_9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gec0cb7f7db_0_9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44377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62b33b1b3d_0_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62b33b1b3d_0_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i="1" dirty="0">
              <a:solidFill>
                <a:schemeClr val="dk1"/>
              </a:solidFill>
            </a:endParaRPr>
          </a:p>
        </p:txBody>
      </p:sp>
    </p:spTree>
    <p:extLst>
      <p:ext uri="{BB962C8B-B14F-4D97-AF65-F5344CB8AC3E}">
        <p14:creationId xmlns:p14="http://schemas.microsoft.com/office/powerpoint/2010/main" val="4121389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f0be259c74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f0be259c74_0_2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b="1" i="1">
              <a:solidFill>
                <a:schemeClr val="dk1"/>
              </a:solidFill>
            </a:endParaRPr>
          </a:p>
        </p:txBody>
      </p:sp>
    </p:spTree>
    <p:extLst>
      <p:ext uri="{BB962C8B-B14F-4D97-AF65-F5344CB8AC3E}">
        <p14:creationId xmlns:p14="http://schemas.microsoft.com/office/powerpoint/2010/main" val="2553771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62b33b1b3d_0_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62b33b1b3d_0_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i="1">
              <a:solidFill>
                <a:schemeClr val="dk1"/>
              </a:solidFill>
            </a:endParaRPr>
          </a:p>
        </p:txBody>
      </p:sp>
    </p:spTree>
    <p:extLst>
      <p:ext uri="{BB962C8B-B14F-4D97-AF65-F5344CB8AC3E}">
        <p14:creationId xmlns:p14="http://schemas.microsoft.com/office/powerpoint/2010/main" val="199493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6005360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 Incedo Company Slide ">
  <p:cSld name="TITLE_2">
    <p:spTree>
      <p:nvGrpSpPr>
        <p:cNvPr id="1" name="Shape 50"/>
        <p:cNvGrpSpPr/>
        <p:nvPr/>
      </p:nvGrpSpPr>
      <p:grpSpPr>
        <a:xfrm>
          <a:off x="0" y="0"/>
          <a:ext cx="0" cy="0"/>
          <a:chOff x="0" y="0"/>
          <a:chExt cx="0" cy="0"/>
        </a:xfrm>
      </p:grpSpPr>
      <p:pic>
        <p:nvPicPr>
          <p:cNvPr id="51" name="Google Shape;51;p13"/>
          <p:cNvPicPr preferRelativeResize="0"/>
          <p:nvPr/>
        </p:nvPicPr>
        <p:blipFill>
          <a:blip r:embed="rId2">
            <a:extLst>
              <a:ext uri="{28A0092B-C50C-407E-A947-70E740481C1C}">
                <a14:useLocalDpi xmlns:a14="http://schemas.microsoft.com/office/drawing/2010/main" val="0"/>
              </a:ext>
            </a:extLst>
          </a:blip>
          <a:stretch>
            <a:fillRect/>
          </a:stretch>
        </p:blipFill>
        <p:spPr>
          <a:xfrm>
            <a:off x="0" y="3"/>
            <a:ext cx="9143988" cy="5143493"/>
          </a:xfrm>
          <a:prstGeom prst="rect">
            <a:avLst/>
          </a:prstGeom>
          <a:noFill/>
          <a:ln>
            <a:noFill/>
          </a:ln>
        </p:spPr>
      </p:pic>
      <p:sp>
        <p:nvSpPr>
          <p:cNvPr id="53" name="Google Shape;53;p13"/>
          <p:cNvSpPr/>
          <p:nvPr/>
        </p:nvSpPr>
        <p:spPr>
          <a:xfrm>
            <a:off x="6463600" y="4936176"/>
            <a:ext cx="2754000" cy="178800"/>
          </a:xfrm>
          <a:prstGeom prst="rect">
            <a:avLst/>
          </a:prstGeom>
          <a:noFill/>
          <a:ln>
            <a:noFill/>
          </a:ln>
        </p:spPr>
        <p:txBody>
          <a:bodyPr spcFirstLastPara="1" wrap="square" lIns="121600" tIns="60800" rIns="121600" bIns="60800" anchor="ctr" anchorCtr="0">
            <a:noAutofit/>
          </a:bodyPr>
          <a:lstStyle/>
          <a:p>
            <a:pPr marL="0" marR="0" lvl="0" indent="0" algn="r" rtl="0">
              <a:lnSpc>
                <a:spcPct val="150000"/>
              </a:lnSpc>
              <a:spcBef>
                <a:spcPts val="0"/>
              </a:spcBef>
              <a:spcAft>
                <a:spcPts val="0"/>
              </a:spcAft>
              <a:buClr>
                <a:srgbClr val="000000"/>
              </a:buClr>
              <a:buSzPts val="1131"/>
              <a:buFont typeface="Arial"/>
              <a:buNone/>
            </a:pPr>
            <a:r>
              <a:rPr lang="en" sz="800" b="0" i="0" u="none" strike="noStrike" cap="none">
                <a:solidFill>
                  <a:srgbClr val="434343"/>
                </a:solidFill>
                <a:latin typeface="Calibri"/>
                <a:ea typeface="Calibri"/>
                <a:cs typeface="Calibri"/>
                <a:sym typeface="Calibri"/>
              </a:rPr>
              <a:t>Proprietary and confidential</a:t>
            </a:r>
            <a:endParaRPr sz="800" b="0" i="0" u="none" strike="noStrike" cap="none">
              <a:solidFill>
                <a:srgbClr val="434343"/>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userDrawn="1">
  <p:cSld name="Title Only">
    <p:bg>
      <p:bgPr>
        <a:solidFill>
          <a:srgbClr val="FFFFFF"/>
        </a:solidFill>
        <a:effectLst/>
      </p:bgPr>
    </p:bg>
    <p:spTree>
      <p:nvGrpSpPr>
        <p:cNvPr id="1" name="Shape 58"/>
        <p:cNvGrpSpPr/>
        <p:nvPr/>
      </p:nvGrpSpPr>
      <p:grpSpPr>
        <a:xfrm>
          <a:off x="0" y="0"/>
          <a:ext cx="0" cy="0"/>
          <a:chOff x="0" y="0"/>
          <a:chExt cx="0" cy="0"/>
        </a:xfrm>
      </p:grpSpPr>
      <p:sp>
        <p:nvSpPr>
          <p:cNvPr id="8" name="Google Shape;55;p10"/>
          <p:cNvSpPr/>
          <p:nvPr userDrawn="1"/>
        </p:nvSpPr>
        <p:spPr>
          <a:xfrm>
            <a:off x="6390000" y="4964700"/>
            <a:ext cx="2754000" cy="178800"/>
          </a:xfrm>
          <a:prstGeom prst="rect">
            <a:avLst/>
          </a:prstGeom>
          <a:noFill/>
          <a:ln>
            <a:noFill/>
          </a:ln>
        </p:spPr>
        <p:txBody>
          <a:bodyPr spcFirstLastPara="1" wrap="square" lIns="121600" tIns="60800" rIns="121600" bIns="60800" anchor="ctr" anchorCtr="0">
            <a:noAutofit/>
          </a:bodyPr>
          <a:lstStyle/>
          <a:p>
            <a:pPr marL="0" marR="0" lvl="0" indent="0" algn="r" rtl="0">
              <a:lnSpc>
                <a:spcPct val="150000"/>
              </a:lnSpc>
              <a:spcBef>
                <a:spcPts val="0"/>
              </a:spcBef>
              <a:spcAft>
                <a:spcPts val="0"/>
              </a:spcAft>
              <a:buClr>
                <a:srgbClr val="000000"/>
              </a:buClr>
              <a:buSzPts val="1131"/>
              <a:buFont typeface="Arial"/>
              <a:buNone/>
            </a:pPr>
            <a:r>
              <a:rPr lang="en" sz="600" i="1" u="none" strike="noStrike" cap="none" dirty="0">
                <a:solidFill>
                  <a:schemeClr val="bg1">
                    <a:lumMod val="65000"/>
                  </a:schemeClr>
                </a:solidFill>
                <a:latin typeface="Montserrat" panose="00000500000000000000" pitchFamily="50" charset="0"/>
                <a:ea typeface="Calibri"/>
                <a:cs typeface="Calibri"/>
                <a:sym typeface="Calibri"/>
              </a:rPr>
              <a:t>Proprietary and confidential</a:t>
            </a:r>
            <a:endParaRPr sz="600" i="1" u="none" strike="noStrike" cap="none" dirty="0">
              <a:solidFill>
                <a:schemeClr val="bg1">
                  <a:lumMod val="65000"/>
                </a:schemeClr>
              </a:solidFill>
              <a:latin typeface="Montserrat" panose="00000500000000000000" pitchFamily="50" charset="0"/>
              <a:ea typeface="Calibri"/>
              <a:cs typeface="Calibri"/>
              <a:sym typeface="Calibri"/>
            </a:endParaRPr>
          </a:p>
        </p:txBody>
      </p:sp>
      <p:sp>
        <p:nvSpPr>
          <p:cNvPr id="9" name="Google Shape;56;p10"/>
          <p:cNvSpPr txBox="1">
            <a:spLocks noGrp="1"/>
          </p:cNvSpPr>
          <p:nvPr>
            <p:ph type="sldNum" idx="12"/>
          </p:nvPr>
        </p:nvSpPr>
        <p:spPr>
          <a:xfrm>
            <a:off x="0" y="4909226"/>
            <a:ext cx="306988" cy="234274"/>
          </a:xfrm>
          <a:prstGeom prst="rect">
            <a:avLst/>
          </a:prstGeom>
          <a:solidFill>
            <a:srgbClr val="D8D8D8"/>
          </a:solidFill>
        </p:spPr>
        <p:txBody>
          <a:bodyPr spcFirstLastPara="1" wrap="square" lIns="91425" tIns="91425" rIns="91425" bIns="91425" anchor="ctr" anchorCtr="0">
            <a:noAutofit/>
          </a:bodyPr>
          <a:lstStyle>
            <a:lvl1pPr lvl="0" algn="ctr">
              <a:buNone/>
              <a:defRPr sz="600">
                <a:latin typeface="Calibri"/>
                <a:ea typeface="Calibri"/>
                <a:cs typeface="Calibri"/>
                <a:sym typeface="Calibri"/>
              </a:defRPr>
            </a:lvl1pPr>
            <a:lvl2pPr lvl="1" algn="l">
              <a:buNone/>
              <a:defRPr sz="800">
                <a:latin typeface="Calibri"/>
                <a:ea typeface="Calibri"/>
                <a:cs typeface="Calibri"/>
                <a:sym typeface="Calibri"/>
              </a:defRPr>
            </a:lvl2pPr>
            <a:lvl3pPr lvl="2" algn="l">
              <a:buNone/>
              <a:defRPr sz="800">
                <a:latin typeface="Calibri"/>
                <a:ea typeface="Calibri"/>
                <a:cs typeface="Calibri"/>
                <a:sym typeface="Calibri"/>
              </a:defRPr>
            </a:lvl3pPr>
            <a:lvl4pPr lvl="3" algn="l">
              <a:buNone/>
              <a:defRPr sz="800">
                <a:latin typeface="Calibri"/>
                <a:ea typeface="Calibri"/>
                <a:cs typeface="Calibri"/>
                <a:sym typeface="Calibri"/>
              </a:defRPr>
            </a:lvl4pPr>
            <a:lvl5pPr lvl="4" algn="l">
              <a:buNone/>
              <a:defRPr sz="800">
                <a:latin typeface="Calibri"/>
                <a:ea typeface="Calibri"/>
                <a:cs typeface="Calibri"/>
                <a:sym typeface="Calibri"/>
              </a:defRPr>
            </a:lvl5pPr>
            <a:lvl6pPr lvl="5" algn="l">
              <a:buNone/>
              <a:defRPr sz="800">
                <a:latin typeface="Calibri"/>
                <a:ea typeface="Calibri"/>
                <a:cs typeface="Calibri"/>
                <a:sym typeface="Calibri"/>
              </a:defRPr>
            </a:lvl6pPr>
            <a:lvl7pPr lvl="6" algn="l">
              <a:buNone/>
              <a:defRPr sz="800">
                <a:latin typeface="Calibri"/>
                <a:ea typeface="Calibri"/>
                <a:cs typeface="Calibri"/>
                <a:sym typeface="Calibri"/>
              </a:defRPr>
            </a:lvl7pPr>
            <a:lvl8pPr lvl="7" algn="l">
              <a:buNone/>
              <a:defRPr sz="800">
                <a:latin typeface="Calibri"/>
                <a:ea typeface="Calibri"/>
                <a:cs typeface="Calibri"/>
                <a:sym typeface="Calibri"/>
              </a:defRPr>
            </a:lvl8pPr>
            <a:lvl9pPr lvl="8" algn="l">
              <a:buNone/>
              <a:defRPr sz="800">
                <a:latin typeface="Calibri"/>
                <a:ea typeface="Calibri"/>
                <a:cs typeface="Calibri"/>
                <a:sym typeface="Calibri"/>
              </a:defRPr>
            </a:lvl9pPr>
          </a:lstStyle>
          <a:p>
            <a:fld id="{00000000-1234-1234-1234-123412341234}" type="slidenum">
              <a:rPr lang="en" smtClean="0"/>
              <a:pPr/>
              <a:t>‹#›</a:t>
            </a:fld>
            <a:endParaRPr lang="en" dirty="0"/>
          </a:p>
        </p:txBody>
      </p:sp>
      <p:sp>
        <p:nvSpPr>
          <p:cNvPr id="10" name="Google Shape;57;p10"/>
          <p:cNvSpPr txBox="1">
            <a:spLocks noGrp="1"/>
          </p:cNvSpPr>
          <p:nvPr>
            <p:ph type="title"/>
          </p:nvPr>
        </p:nvSpPr>
        <p:spPr>
          <a:xfrm>
            <a:off x="306988" y="145775"/>
            <a:ext cx="7315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2400"/>
              <a:buNone/>
              <a:defRPr sz="2000" b="1">
                <a:solidFill>
                  <a:srgbClr val="043364"/>
                </a:solidFill>
                <a:latin typeface="Montserrat" panose="00000500000000000000" pitchFamily="50" charset="0"/>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r>
              <a:rPr lang="en-US" dirty="0"/>
              <a:t>Click to edit Master title style</a:t>
            </a:r>
            <a:endParaRPr dirty="0"/>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10352" y="82787"/>
            <a:ext cx="739896" cy="228497"/>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reserve="1" userDrawn="1">
  <p:cSld name="1_Title Only">
    <p:bg>
      <p:bgPr>
        <a:solidFill>
          <a:srgbClr val="FFFFFF"/>
        </a:solidFill>
        <a:effectLst/>
      </p:bgPr>
    </p:bg>
    <p:spTree>
      <p:nvGrpSpPr>
        <p:cNvPr id="1" name="Shape 58"/>
        <p:cNvGrpSpPr/>
        <p:nvPr/>
      </p:nvGrpSpPr>
      <p:grpSpPr>
        <a:xfrm>
          <a:off x="0" y="0"/>
          <a:ext cx="0" cy="0"/>
          <a:chOff x="0" y="0"/>
          <a:chExt cx="0" cy="0"/>
        </a:xfrm>
      </p:grpSpPr>
      <p:pic>
        <p:nvPicPr>
          <p:cNvPr id="2" name="Picture 1">
            <a:extLst>
              <a:ext uri="{FF2B5EF4-FFF2-40B4-BE49-F238E27FC236}">
                <a16:creationId xmlns:a16="http://schemas.microsoft.com/office/drawing/2014/main" id="{9D4CDCBA-8C0B-D8B2-6CED-2615714826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Google Shape;55;p10"/>
          <p:cNvSpPr/>
          <p:nvPr userDrawn="1"/>
        </p:nvSpPr>
        <p:spPr>
          <a:xfrm>
            <a:off x="6390000" y="4964700"/>
            <a:ext cx="2754000" cy="178800"/>
          </a:xfrm>
          <a:prstGeom prst="rect">
            <a:avLst/>
          </a:prstGeom>
          <a:noFill/>
          <a:ln>
            <a:noFill/>
          </a:ln>
        </p:spPr>
        <p:txBody>
          <a:bodyPr spcFirstLastPara="1" wrap="square" lIns="121600" tIns="60800" rIns="121600" bIns="60800" anchor="ctr" anchorCtr="0">
            <a:noAutofit/>
          </a:bodyPr>
          <a:lstStyle/>
          <a:p>
            <a:pPr marL="0" marR="0" lvl="0" indent="0" algn="r" rtl="0">
              <a:lnSpc>
                <a:spcPct val="150000"/>
              </a:lnSpc>
              <a:spcBef>
                <a:spcPts val="0"/>
              </a:spcBef>
              <a:spcAft>
                <a:spcPts val="0"/>
              </a:spcAft>
              <a:buClr>
                <a:srgbClr val="000000"/>
              </a:buClr>
              <a:buSzPts val="1131"/>
              <a:buFont typeface="Arial"/>
              <a:buNone/>
            </a:pPr>
            <a:r>
              <a:rPr lang="en" sz="600" i="1" u="none" strike="noStrike" cap="none" dirty="0">
                <a:solidFill>
                  <a:schemeClr val="bg1">
                    <a:lumMod val="65000"/>
                  </a:schemeClr>
                </a:solidFill>
                <a:latin typeface="Montserrat" panose="00000500000000000000" pitchFamily="50" charset="0"/>
                <a:ea typeface="Calibri"/>
                <a:cs typeface="Calibri"/>
                <a:sym typeface="Calibri"/>
              </a:rPr>
              <a:t>Proprietary and confidential</a:t>
            </a:r>
            <a:endParaRPr sz="600" i="1" u="none" strike="noStrike" cap="none" dirty="0">
              <a:solidFill>
                <a:schemeClr val="bg1">
                  <a:lumMod val="65000"/>
                </a:schemeClr>
              </a:solidFill>
              <a:latin typeface="Montserrat" panose="00000500000000000000" pitchFamily="50" charset="0"/>
              <a:ea typeface="Calibri"/>
              <a:cs typeface="Calibri"/>
              <a:sym typeface="Calibri"/>
            </a:endParaRPr>
          </a:p>
        </p:txBody>
      </p:sp>
      <p:sp>
        <p:nvSpPr>
          <p:cNvPr id="9" name="Google Shape;56;p10"/>
          <p:cNvSpPr txBox="1">
            <a:spLocks noGrp="1"/>
          </p:cNvSpPr>
          <p:nvPr>
            <p:ph type="sldNum" idx="12"/>
          </p:nvPr>
        </p:nvSpPr>
        <p:spPr>
          <a:xfrm>
            <a:off x="0" y="4909226"/>
            <a:ext cx="306988" cy="234274"/>
          </a:xfrm>
          <a:prstGeom prst="rect">
            <a:avLst/>
          </a:prstGeom>
          <a:solidFill>
            <a:srgbClr val="D8D8D8"/>
          </a:solidFill>
        </p:spPr>
        <p:txBody>
          <a:bodyPr spcFirstLastPara="1" wrap="square" lIns="91425" tIns="91425" rIns="91425" bIns="91425" anchor="ctr" anchorCtr="0">
            <a:noAutofit/>
          </a:bodyPr>
          <a:lstStyle>
            <a:lvl1pPr lvl="0" algn="ctr">
              <a:buNone/>
              <a:defRPr sz="600">
                <a:latin typeface="Calibri"/>
                <a:ea typeface="Calibri"/>
                <a:cs typeface="Calibri"/>
                <a:sym typeface="Calibri"/>
              </a:defRPr>
            </a:lvl1pPr>
            <a:lvl2pPr lvl="1" algn="l">
              <a:buNone/>
              <a:defRPr sz="800">
                <a:latin typeface="Calibri"/>
                <a:ea typeface="Calibri"/>
                <a:cs typeface="Calibri"/>
                <a:sym typeface="Calibri"/>
              </a:defRPr>
            </a:lvl2pPr>
            <a:lvl3pPr lvl="2" algn="l">
              <a:buNone/>
              <a:defRPr sz="800">
                <a:latin typeface="Calibri"/>
                <a:ea typeface="Calibri"/>
                <a:cs typeface="Calibri"/>
                <a:sym typeface="Calibri"/>
              </a:defRPr>
            </a:lvl3pPr>
            <a:lvl4pPr lvl="3" algn="l">
              <a:buNone/>
              <a:defRPr sz="800">
                <a:latin typeface="Calibri"/>
                <a:ea typeface="Calibri"/>
                <a:cs typeface="Calibri"/>
                <a:sym typeface="Calibri"/>
              </a:defRPr>
            </a:lvl4pPr>
            <a:lvl5pPr lvl="4" algn="l">
              <a:buNone/>
              <a:defRPr sz="800">
                <a:latin typeface="Calibri"/>
                <a:ea typeface="Calibri"/>
                <a:cs typeface="Calibri"/>
                <a:sym typeface="Calibri"/>
              </a:defRPr>
            </a:lvl5pPr>
            <a:lvl6pPr lvl="5" algn="l">
              <a:buNone/>
              <a:defRPr sz="800">
                <a:latin typeface="Calibri"/>
                <a:ea typeface="Calibri"/>
                <a:cs typeface="Calibri"/>
                <a:sym typeface="Calibri"/>
              </a:defRPr>
            </a:lvl6pPr>
            <a:lvl7pPr lvl="6" algn="l">
              <a:buNone/>
              <a:defRPr sz="800">
                <a:latin typeface="Calibri"/>
                <a:ea typeface="Calibri"/>
                <a:cs typeface="Calibri"/>
                <a:sym typeface="Calibri"/>
              </a:defRPr>
            </a:lvl7pPr>
            <a:lvl8pPr lvl="7" algn="l">
              <a:buNone/>
              <a:defRPr sz="800">
                <a:latin typeface="Calibri"/>
                <a:ea typeface="Calibri"/>
                <a:cs typeface="Calibri"/>
                <a:sym typeface="Calibri"/>
              </a:defRPr>
            </a:lvl8pPr>
            <a:lvl9pPr lvl="8" algn="l">
              <a:buNone/>
              <a:defRPr sz="800">
                <a:latin typeface="Calibri"/>
                <a:ea typeface="Calibri"/>
                <a:cs typeface="Calibri"/>
                <a:sym typeface="Calibri"/>
              </a:defRPr>
            </a:lvl9pPr>
          </a:lstStyle>
          <a:p>
            <a:fld id="{00000000-1234-1234-1234-123412341234}" type="slidenum">
              <a:rPr lang="en" smtClean="0"/>
              <a:pPr/>
              <a:t>‹#›</a:t>
            </a:fld>
            <a:endParaRPr lang="en" dirty="0"/>
          </a:p>
        </p:txBody>
      </p:sp>
      <p:sp>
        <p:nvSpPr>
          <p:cNvPr id="10" name="Google Shape;57;p10"/>
          <p:cNvSpPr txBox="1">
            <a:spLocks noGrp="1"/>
          </p:cNvSpPr>
          <p:nvPr>
            <p:ph type="title"/>
          </p:nvPr>
        </p:nvSpPr>
        <p:spPr>
          <a:xfrm>
            <a:off x="306988" y="145775"/>
            <a:ext cx="7315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34343"/>
              </a:buClr>
              <a:buSzPts val="2400"/>
              <a:buNone/>
              <a:defRPr sz="2000" b="1">
                <a:solidFill>
                  <a:srgbClr val="043364"/>
                </a:solidFill>
                <a:latin typeface="Montserrat" panose="00000500000000000000" pitchFamily="50" charset="0"/>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r>
              <a:rPr lang="en-US" dirty="0"/>
              <a:t>Click to edit Master title style</a:t>
            </a:r>
            <a:endParaRPr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10352" y="82787"/>
            <a:ext cx="739896" cy="228497"/>
          </a:xfrm>
          <a:prstGeom prst="rect">
            <a:avLst/>
          </a:prstGeom>
        </p:spPr>
      </p:pic>
    </p:spTree>
    <p:extLst>
      <p:ext uri="{BB962C8B-B14F-4D97-AF65-F5344CB8AC3E}">
        <p14:creationId xmlns:p14="http://schemas.microsoft.com/office/powerpoint/2010/main" val="4060544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1 1 1 1">
  <p:cSld name="Title Only 1 1 1 1">
    <p:bg>
      <p:bgPr>
        <a:solidFill>
          <a:srgbClr val="F3F3F3">
            <a:alpha val="61570"/>
          </a:srgbClr>
        </a:solidFill>
        <a:effectLst/>
      </p:bgPr>
    </p:bg>
    <p:spTree>
      <p:nvGrpSpPr>
        <p:cNvPr id="1" name="Shape 82"/>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10352" y="82787"/>
            <a:ext cx="739896" cy="228497"/>
          </a:xfrm>
          <a:prstGeom prst="rect">
            <a:avLst/>
          </a:prstGeom>
        </p:spPr>
      </p:pic>
      <p:sp>
        <p:nvSpPr>
          <p:cNvPr id="2" name="Google Shape;56;p10">
            <a:extLst>
              <a:ext uri="{FF2B5EF4-FFF2-40B4-BE49-F238E27FC236}">
                <a16:creationId xmlns:a16="http://schemas.microsoft.com/office/drawing/2014/main" id="{82969388-3CC9-BBC3-F602-4728EA241D5E}"/>
              </a:ext>
            </a:extLst>
          </p:cNvPr>
          <p:cNvSpPr txBox="1">
            <a:spLocks noGrp="1"/>
          </p:cNvSpPr>
          <p:nvPr>
            <p:ph type="sldNum" idx="12"/>
          </p:nvPr>
        </p:nvSpPr>
        <p:spPr>
          <a:xfrm>
            <a:off x="0" y="4909226"/>
            <a:ext cx="306988" cy="234274"/>
          </a:xfrm>
          <a:prstGeom prst="rect">
            <a:avLst/>
          </a:prstGeom>
          <a:solidFill>
            <a:srgbClr val="D8D8D8"/>
          </a:solidFill>
        </p:spPr>
        <p:txBody>
          <a:bodyPr spcFirstLastPara="1" wrap="square" lIns="91425" tIns="91425" rIns="91425" bIns="91425" anchor="ctr" anchorCtr="0">
            <a:noAutofit/>
          </a:bodyPr>
          <a:lstStyle>
            <a:lvl1pPr lvl="0" algn="ctr">
              <a:buNone/>
              <a:defRPr sz="600">
                <a:latin typeface="Calibri"/>
                <a:ea typeface="Calibri"/>
                <a:cs typeface="Calibri"/>
                <a:sym typeface="Calibri"/>
              </a:defRPr>
            </a:lvl1pPr>
            <a:lvl2pPr lvl="1" algn="l">
              <a:buNone/>
              <a:defRPr sz="800">
                <a:latin typeface="Calibri"/>
                <a:ea typeface="Calibri"/>
                <a:cs typeface="Calibri"/>
                <a:sym typeface="Calibri"/>
              </a:defRPr>
            </a:lvl2pPr>
            <a:lvl3pPr lvl="2" algn="l">
              <a:buNone/>
              <a:defRPr sz="800">
                <a:latin typeface="Calibri"/>
                <a:ea typeface="Calibri"/>
                <a:cs typeface="Calibri"/>
                <a:sym typeface="Calibri"/>
              </a:defRPr>
            </a:lvl3pPr>
            <a:lvl4pPr lvl="3" algn="l">
              <a:buNone/>
              <a:defRPr sz="800">
                <a:latin typeface="Calibri"/>
                <a:ea typeface="Calibri"/>
                <a:cs typeface="Calibri"/>
                <a:sym typeface="Calibri"/>
              </a:defRPr>
            </a:lvl4pPr>
            <a:lvl5pPr lvl="4" algn="l">
              <a:buNone/>
              <a:defRPr sz="800">
                <a:latin typeface="Calibri"/>
                <a:ea typeface="Calibri"/>
                <a:cs typeface="Calibri"/>
                <a:sym typeface="Calibri"/>
              </a:defRPr>
            </a:lvl5pPr>
            <a:lvl6pPr lvl="5" algn="l">
              <a:buNone/>
              <a:defRPr sz="800">
                <a:latin typeface="Calibri"/>
                <a:ea typeface="Calibri"/>
                <a:cs typeface="Calibri"/>
                <a:sym typeface="Calibri"/>
              </a:defRPr>
            </a:lvl6pPr>
            <a:lvl7pPr lvl="6" algn="l">
              <a:buNone/>
              <a:defRPr sz="800">
                <a:latin typeface="Calibri"/>
                <a:ea typeface="Calibri"/>
                <a:cs typeface="Calibri"/>
                <a:sym typeface="Calibri"/>
              </a:defRPr>
            </a:lvl7pPr>
            <a:lvl8pPr lvl="7" algn="l">
              <a:buNone/>
              <a:defRPr sz="800">
                <a:latin typeface="Calibri"/>
                <a:ea typeface="Calibri"/>
                <a:cs typeface="Calibri"/>
                <a:sym typeface="Calibri"/>
              </a:defRPr>
            </a:lvl8pPr>
            <a:lvl9pPr lvl="8" algn="l">
              <a:buNone/>
              <a:defRPr sz="800">
                <a:latin typeface="Calibri"/>
                <a:ea typeface="Calibri"/>
                <a:cs typeface="Calibri"/>
                <a:sym typeface="Calibri"/>
              </a:defRPr>
            </a:lvl9pPr>
          </a:lstStyle>
          <a:p>
            <a:fld id="{00000000-1234-1234-1234-123412341234}" type="slidenum">
              <a:rPr lang="en" smtClean="0"/>
              <a:pPr/>
              <a:t>‹#›</a:t>
            </a:fld>
            <a:endParaRPr lang="e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Agenda" userDrawn="1">
  <p:cSld name="BLANK_1">
    <p:spTree>
      <p:nvGrpSpPr>
        <p:cNvPr id="1" name="Shape 93"/>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69263"/>
          <a:stretch/>
        </p:blipFill>
        <p:spPr>
          <a:xfrm>
            <a:off x="6333422" y="0"/>
            <a:ext cx="2810577" cy="5143500"/>
          </a:xfrm>
          <a:prstGeom prst="rect">
            <a:avLst/>
          </a:prstGeom>
        </p:spPr>
      </p:pic>
      <p:sp>
        <p:nvSpPr>
          <p:cNvPr id="95" name="Google Shape;95;p23"/>
          <p:cNvSpPr txBox="1">
            <a:spLocks noGrp="1"/>
          </p:cNvSpPr>
          <p:nvPr>
            <p:ph type="body" idx="1"/>
          </p:nvPr>
        </p:nvSpPr>
        <p:spPr>
          <a:xfrm>
            <a:off x="365760" y="1060704"/>
            <a:ext cx="4023300" cy="3209400"/>
          </a:xfrm>
          <a:prstGeom prst="rect">
            <a:avLst/>
          </a:prstGeom>
          <a:noFill/>
          <a:ln>
            <a:noFill/>
          </a:ln>
        </p:spPr>
        <p:txBody>
          <a:bodyPr spcFirstLastPara="1" wrap="square" lIns="91425" tIns="91425" rIns="91425" bIns="91425" anchor="t" anchorCtr="0">
            <a:normAutofit/>
          </a:bodyPr>
          <a:lstStyle>
            <a:lvl1pPr marL="457200" lvl="0" indent="-317500" algn="l" rtl="0">
              <a:lnSpc>
                <a:spcPct val="200000"/>
              </a:lnSpc>
              <a:spcBef>
                <a:spcPts val="0"/>
              </a:spcBef>
              <a:spcAft>
                <a:spcPts val="0"/>
              </a:spcAft>
              <a:buClr>
                <a:srgbClr val="434343"/>
              </a:buClr>
              <a:buSzPts val="1400"/>
              <a:buChar char="●"/>
              <a:defRPr sz="1400">
                <a:solidFill>
                  <a:srgbClr val="434343"/>
                </a:solidFill>
              </a:defRPr>
            </a:lvl1pPr>
            <a:lvl2pPr marL="914400" lvl="1" indent="-317500" algn="l" rtl="0">
              <a:lnSpc>
                <a:spcPct val="200000"/>
              </a:lnSpc>
              <a:spcBef>
                <a:spcPts val="1600"/>
              </a:spcBef>
              <a:spcAft>
                <a:spcPts val="0"/>
              </a:spcAft>
              <a:buClr>
                <a:srgbClr val="434343"/>
              </a:buClr>
              <a:buSzPts val="1400"/>
              <a:buChar char="○"/>
              <a:defRPr sz="1400">
                <a:solidFill>
                  <a:srgbClr val="434343"/>
                </a:solidFill>
              </a:defRPr>
            </a:lvl2pPr>
            <a:lvl3pPr marL="1371600" lvl="2" indent="-317500" algn="l" rtl="0">
              <a:lnSpc>
                <a:spcPct val="200000"/>
              </a:lnSpc>
              <a:spcBef>
                <a:spcPts val="1600"/>
              </a:spcBef>
              <a:spcAft>
                <a:spcPts val="0"/>
              </a:spcAft>
              <a:buClr>
                <a:srgbClr val="434343"/>
              </a:buClr>
              <a:buSzPts val="1400"/>
              <a:buChar char="■"/>
              <a:defRPr sz="1400">
                <a:solidFill>
                  <a:srgbClr val="434343"/>
                </a:solidFill>
              </a:defRPr>
            </a:lvl3pPr>
            <a:lvl4pPr marL="1828800" lvl="3" indent="-317500" algn="l" rtl="0">
              <a:lnSpc>
                <a:spcPct val="200000"/>
              </a:lnSpc>
              <a:spcBef>
                <a:spcPts val="1600"/>
              </a:spcBef>
              <a:spcAft>
                <a:spcPts val="0"/>
              </a:spcAft>
              <a:buClr>
                <a:srgbClr val="434343"/>
              </a:buClr>
              <a:buSzPts val="1400"/>
              <a:buChar char="●"/>
              <a:defRPr sz="1400">
                <a:solidFill>
                  <a:srgbClr val="434343"/>
                </a:solidFill>
              </a:defRPr>
            </a:lvl4pPr>
            <a:lvl5pPr marL="2286000" lvl="4" indent="-317500" algn="l" rtl="0">
              <a:lnSpc>
                <a:spcPct val="200000"/>
              </a:lnSpc>
              <a:spcBef>
                <a:spcPts val="1600"/>
              </a:spcBef>
              <a:spcAft>
                <a:spcPts val="0"/>
              </a:spcAft>
              <a:buClr>
                <a:srgbClr val="434343"/>
              </a:buClr>
              <a:buSzPts val="1400"/>
              <a:buChar char="○"/>
              <a:defRPr sz="1400">
                <a:solidFill>
                  <a:srgbClr val="434343"/>
                </a:solidFill>
              </a:defRPr>
            </a:lvl5pPr>
            <a:lvl6pPr marL="2743200" lvl="5" indent="-317500" algn="l" rtl="0">
              <a:lnSpc>
                <a:spcPct val="200000"/>
              </a:lnSpc>
              <a:spcBef>
                <a:spcPts val="1600"/>
              </a:spcBef>
              <a:spcAft>
                <a:spcPts val="0"/>
              </a:spcAft>
              <a:buClr>
                <a:srgbClr val="434343"/>
              </a:buClr>
              <a:buSzPts val="1400"/>
              <a:buChar char="■"/>
              <a:defRPr sz="1400">
                <a:solidFill>
                  <a:srgbClr val="434343"/>
                </a:solidFill>
              </a:defRPr>
            </a:lvl6pPr>
            <a:lvl7pPr marL="3200400" lvl="6" indent="-317500" algn="l" rtl="0">
              <a:lnSpc>
                <a:spcPct val="200000"/>
              </a:lnSpc>
              <a:spcBef>
                <a:spcPts val="1600"/>
              </a:spcBef>
              <a:spcAft>
                <a:spcPts val="0"/>
              </a:spcAft>
              <a:buClr>
                <a:srgbClr val="434343"/>
              </a:buClr>
              <a:buSzPts val="1400"/>
              <a:buChar char="●"/>
              <a:defRPr sz="1400">
                <a:solidFill>
                  <a:srgbClr val="434343"/>
                </a:solidFill>
              </a:defRPr>
            </a:lvl7pPr>
            <a:lvl8pPr marL="3657600" lvl="7" indent="-317500" algn="l" rtl="0">
              <a:lnSpc>
                <a:spcPct val="200000"/>
              </a:lnSpc>
              <a:spcBef>
                <a:spcPts val="1600"/>
              </a:spcBef>
              <a:spcAft>
                <a:spcPts val="0"/>
              </a:spcAft>
              <a:buClr>
                <a:srgbClr val="434343"/>
              </a:buClr>
              <a:buSzPts val="1400"/>
              <a:buChar char="○"/>
              <a:defRPr sz="1400">
                <a:solidFill>
                  <a:srgbClr val="434343"/>
                </a:solidFill>
              </a:defRPr>
            </a:lvl8pPr>
            <a:lvl9pPr marL="4114800" lvl="8" indent="-317500" algn="l" rtl="0">
              <a:lnSpc>
                <a:spcPct val="200000"/>
              </a:lnSpc>
              <a:spcBef>
                <a:spcPts val="1600"/>
              </a:spcBef>
              <a:spcAft>
                <a:spcPts val="1600"/>
              </a:spcAft>
              <a:buClr>
                <a:srgbClr val="434343"/>
              </a:buClr>
              <a:buSzPts val="1400"/>
              <a:buChar char="■"/>
              <a:defRPr sz="1400">
                <a:solidFill>
                  <a:srgbClr val="434343"/>
                </a:solidFill>
              </a:defRPr>
            </a:lvl9pPr>
          </a:lstStyle>
          <a:p>
            <a:endParaRPr dirty="0"/>
          </a:p>
        </p:txBody>
      </p:sp>
      <p:sp>
        <p:nvSpPr>
          <p:cNvPr id="10" name="Google Shape;56;p10"/>
          <p:cNvSpPr txBox="1">
            <a:spLocks noGrp="1"/>
          </p:cNvSpPr>
          <p:nvPr>
            <p:ph type="sldNum" idx="12"/>
          </p:nvPr>
        </p:nvSpPr>
        <p:spPr>
          <a:xfrm>
            <a:off x="0" y="4909226"/>
            <a:ext cx="306988" cy="234274"/>
          </a:xfrm>
          <a:prstGeom prst="rect">
            <a:avLst/>
          </a:prstGeom>
          <a:solidFill>
            <a:srgbClr val="D8D8D8"/>
          </a:solidFill>
        </p:spPr>
        <p:txBody>
          <a:bodyPr spcFirstLastPara="1" wrap="square" lIns="91425" tIns="91425" rIns="91425" bIns="91425" anchor="ctr" anchorCtr="0">
            <a:noAutofit/>
          </a:bodyPr>
          <a:lstStyle>
            <a:lvl1pPr lvl="0" algn="ctr">
              <a:buNone/>
              <a:defRPr sz="600">
                <a:latin typeface="Calibri"/>
                <a:ea typeface="Calibri"/>
                <a:cs typeface="Calibri"/>
                <a:sym typeface="Calibri"/>
              </a:defRPr>
            </a:lvl1pPr>
            <a:lvl2pPr lvl="1" algn="l">
              <a:buNone/>
              <a:defRPr sz="800">
                <a:latin typeface="Calibri"/>
                <a:ea typeface="Calibri"/>
                <a:cs typeface="Calibri"/>
                <a:sym typeface="Calibri"/>
              </a:defRPr>
            </a:lvl2pPr>
            <a:lvl3pPr lvl="2" algn="l">
              <a:buNone/>
              <a:defRPr sz="800">
                <a:latin typeface="Calibri"/>
                <a:ea typeface="Calibri"/>
                <a:cs typeface="Calibri"/>
                <a:sym typeface="Calibri"/>
              </a:defRPr>
            </a:lvl3pPr>
            <a:lvl4pPr lvl="3" algn="l">
              <a:buNone/>
              <a:defRPr sz="800">
                <a:latin typeface="Calibri"/>
                <a:ea typeface="Calibri"/>
                <a:cs typeface="Calibri"/>
                <a:sym typeface="Calibri"/>
              </a:defRPr>
            </a:lvl4pPr>
            <a:lvl5pPr lvl="4" algn="l">
              <a:buNone/>
              <a:defRPr sz="800">
                <a:latin typeface="Calibri"/>
                <a:ea typeface="Calibri"/>
                <a:cs typeface="Calibri"/>
                <a:sym typeface="Calibri"/>
              </a:defRPr>
            </a:lvl5pPr>
            <a:lvl6pPr lvl="5" algn="l">
              <a:buNone/>
              <a:defRPr sz="800">
                <a:latin typeface="Calibri"/>
                <a:ea typeface="Calibri"/>
                <a:cs typeface="Calibri"/>
                <a:sym typeface="Calibri"/>
              </a:defRPr>
            </a:lvl6pPr>
            <a:lvl7pPr lvl="6" algn="l">
              <a:buNone/>
              <a:defRPr sz="800">
                <a:latin typeface="Calibri"/>
                <a:ea typeface="Calibri"/>
                <a:cs typeface="Calibri"/>
                <a:sym typeface="Calibri"/>
              </a:defRPr>
            </a:lvl7pPr>
            <a:lvl8pPr lvl="7" algn="l">
              <a:buNone/>
              <a:defRPr sz="800">
                <a:latin typeface="Calibri"/>
                <a:ea typeface="Calibri"/>
                <a:cs typeface="Calibri"/>
                <a:sym typeface="Calibri"/>
              </a:defRPr>
            </a:lvl8pPr>
            <a:lvl9pPr lvl="8" algn="l">
              <a:buNone/>
              <a:defRPr sz="800">
                <a:latin typeface="Calibri"/>
                <a:ea typeface="Calibri"/>
                <a:cs typeface="Calibri"/>
                <a:sym typeface="Calibri"/>
              </a:defRPr>
            </a:lvl9pPr>
          </a:lstStyle>
          <a:p>
            <a:fld id="{00000000-1234-1234-1234-123412341234}" type="slidenum">
              <a:rPr lang="en" smtClean="0"/>
              <a:pPr/>
              <a:t>‹#›</a:t>
            </a:fld>
            <a:endParaRPr lang="en" dirty="0"/>
          </a:p>
        </p:txBody>
      </p:sp>
      <p:pic>
        <p:nvPicPr>
          <p:cNvPr id="2" name="Picture 1">
            <a:extLst>
              <a:ext uri="{FF2B5EF4-FFF2-40B4-BE49-F238E27FC236}">
                <a16:creationId xmlns:a16="http://schemas.microsoft.com/office/drawing/2014/main" id="{88E3D995-780B-13C2-D232-8D0EA4080AC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5596" b="21923"/>
          <a:stretch/>
        </p:blipFill>
        <p:spPr>
          <a:xfrm>
            <a:off x="8304580" y="86265"/>
            <a:ext cx="750277" cy="236762"/>
          </a:xfrm>
          <a:prstGeom prst="rect">
            <a:avLst/>
          </a:prstGeom>
        </p:spPr>
      </p:pic>
      <p:sp>
        <p:nvSpPr>
          <p:cNvPr id="5" name="Title 3">
            <a:extLst>
              <a:ext uri="{FF2B5EF4-FFF2-40B4-BE49-F238E27FC236}">
                <a16:creationId xmlns:a16="http://schemas.microsoft.com/office/drawing/2014/main" id="{54165BA3-DB1E-CB1F-C868-4848A889B287}"/>
              </a:ext>
            </a:extLst>
          </p:cNvPr>
          <p:cNvSpPr>
            <a:spLocks noGrp="1"/>
          </p:cNvSpPr>
          <p:nvPr>
            <p:ph type="title"/>
          </p:nvPr>
        </p:nvSpPr>
        <p:spPr>
          <a:xfrm>
            <a:off x="375378" y="156886"/>
            <a:ext cx="5967671" cy="496815"/>
          </a:xfrm>
          <a:prstGeom prst="rect">
            <a:avLst/>
          </a:prstGeom>
        </p:spPr>
        <p:txBody>
          <a:bodyPr/>
          <a:lstStyle>
            <a:lvl1pPr>
              <a:defRPr sz="2000" b="1" i="0">
                <a:solidFill>
                  <a:srgbClr val="043364"/>
                </a:solidFill>
                <a:latin typeface="Montserrat" pitchFamily="2" charset="77"/>
              </a:defRPr>
            </a:lvl1pPr>
          </a:lstStyle>
          <a:p>
            <a:r>
              <a:rPr lang="en-GB" dirty="0"/>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2" name="Google Shape;55;p10">
            <a:extLst>
              <a:ext uri="{FF2B5EF4-FFF2-40B4-BE49-F238E27FC236}">
                <a16:creationId xmlns:a16="http://schemas.microsoft.com/office/drawing/2014/main" id="{186E166A-D1CC-B3C0-6E3C-04313606D3BA}"/>
              </a:ext>
            </a:extLst>
          </p:cNvPr>
          <p:cNvSpPr/>
          <p:nvPr userDrawn="1"/>
        </p:nvSpPr>
        <p:spPr>
          <a:xfrm>
            <a:off x="6390000" y="4964700"/>
            <a:ext cx="2754000" cy="178800"/>
          </a:xfrm>
          <a:prstGeom prst="rect">
            <a:avLst/>
          </a:prstGeom>
          <a:noFill/>
          <a:ln>
            <a:noFill/>
          </a:ln>
        </p:spPr>
        <p:txBody>
          <a:bodyPr spcFirstLastPara="1" wrap="square" lIns="121600" tIns="60800" rIns="121600" bIns="60800" anchor="ctr" anchorCtr="0">
            <a:noAutofit/>
          </a:bodyPr>
          <a:lstStyle/>
          <a:p>
            <a:pPr marL="0" marR="0" lvl="0" indent="0" algn="r" rtl="0">
              <a:lnSpc>
                <a:spcPct val="150000"/>
              </a:lnSpc>
              <a:spcBef>
                <a:spcPts val="0"/>
              </a:spcBef>
              <a:spcAft>
                <a:spcPts val="0"/>
              </a:spcAft>
              <a:buClr>
                <a:srgbClr val="000000"/>
              </a:buClr>
              <a:buSzPts val="1131"/>
              <a:buFont typeface="Arial"/>
              <a:buNone/>
            </a:pPr>
            <a:r>
              <a:rPr lang="en" sz="600" i="1" u="none" strike="noStrike" cap="none" dirty="0">
                <a:solidFill>
                  <a:schemeClr val="bg1">
                    <a:lumMod val="65000"/>
                  </a:schemeClr>
                </a:solidFill>
                <a:latin typeface="Montserrat" panose="00000500000000000000" pitchFamily="50" charset="0"/>
                <a:ea typeface="Calibri"/>
                <a:cs typeface="Calibri"/>
                <a:sym typeface="Calibri"/>
              </a:rPr>
              <a:t>Proprietary and confidential</a:t>
            </a:r>
            <a:endParaRPr sz="600" i="1" u="none" strike="noStrike" cap="none" dirty="0">
              <a:solidFill>
                <a:schemeClr val="bg1">
                  <a:lumMod val="65000"/>
                </a:schemeClr>
              </a:solidFill>
              <a:latin typeface="Montserrat" panose="00000500000000000000" pitchFamily="50" charset="0"/>
              <a:ea typeface="Calibri"/>
              <a:cs typeface="Calibri"/>
              <a:sym typeface="Calibri"/>
            </a:endParaRPr>
          </a:p>
        </p:txBody>
      </p:sp>
      <p:sp>
        <p:nvSpPr>
          <p:cNvPr id="3" name="Google Shape;56;p10">
            <a:extLst>
              <a:ext uri="{FF2B5EF4-FFF2-40B4-BE49-F238E27FC236}">
                <a16:creationId xmlns:a16="http://schemas.microsoft.com/office/drawing/2014/main" id="{AC463A26-7D35-110E-7995-4F0531D015C6}"/>
              </a:ext>
            </a:extLst>
          </p:cNvPr>
          <p:cNvSpPr txBox="1">
            <a:spLocks noGrp="1"/>
          </p:cNvSpPr>
          <p:nvPr>
            <p:ph type="sldNum" idx="4"/>
          </p:nvPr>
        </p:nvSpPr>
        <p:spPr>
          <a:xfrm>
            <a:off x="0" y="4909226"/>
            <a:ext cx="306988" cy="234274"/>
          </a:xfrm>
          <a:prstGeom prst="rect">
            <a:avLst/>
          </a:prstGeom>
          <a:solidFill>
            <a:srgbClr val="D8D8D8"/>
          </a:solidFill>
        </p:spPr>
        <p:txBody>
          <a:bodyPr spcFirstLastPara="1" wrap="square" lIns="91425" tIns="91425" rIns="91425" bIns="91425" anchor="ctr" anchorCtr="0">
            <a:noAutofit/>
          </a:bodyPr>
          <a:lstStyle>
            <a:lvl1pPr lvl="0" algn="ctr">
              <a:buNone/>
              <a:defRPr sz="600">
                <a:latin typeface="Calibri"/>
                <a:ea typeface="Calibri"/>
                <a:cs typeface="Calibri"/>
                <a:sym typeface="Calibri"/>
              </a:defRPr>
            </a:lvl1pPr>
            <a:lvl2pPr lvl="1" algn="l">
              <a:buNone/>
              <a:defRPr sz="800">
                <a:latin typeface="Calibri"/>
                <a:ea typeface="Calibri"/>
                <a:cs typeface="Calibri"/>
                <a:sym typeface="Calibri"/>
              </a:defRPr>
            </a:lvl2pPr>
            <a:lvl3pPr lvl="2" algn="l">
              <a:buNone/>
              <a:defRPr sz="800">
                <a:latin typeface="Calibri"/>
                <a:ea typeface="Calibri"/>
                <a:cs typeface="Calibri"/>
                <a:sym typeface="Calibri"/>
              </a:defRPr>
            </a:lvl3pPr>
            <a:lvl4pPr lvl="3" algn="l">
              <a:buNone/>
              <a:defRPr sz="800">
                <a:latin typeface="Calibri"/>
                <a:ea typeface="Calibri"/>
                <a:cs typeface="Calibri"/>
                <a:sym typeface="Calibri"/>
              </a:defRPr>
            </a:lvl4pPr>
            <a:lvl5pPr lvl="4" algn="l">
              <a:buNone/>
              <a:defRPr sz="800">
                <a:latin typeface="Calibri"/>
                <a:ea typeface="Calibri"/>
                <a:cs typeface="Calibri"/>
                <a:sym typeface="Calibri"/>
              </a:defRPr>
            </a:lvl5pPr>
            <a:lvl6pPr lvl="5" algn="l">
              <a:buNone/>
              <a:defRPr sz="800">
                <a:latin typeface="Calibri"/>
                <a:ea typeface="Calibri"/>
                <a:cs typeface="Calibri"/>
                <a:sym typeface="Calibri"/>
              </a:defRPr>
            </a:lvl6pPr>
            <a:lvl7pPr lvl="6" algn="l">
              <a:buNone/>
              <a:defRPr sz="800">
                <a:latin typeface="Calibri"/>
                <a:ea typeface="Calibri"/>
                <a:cs typeface="Calibri"/>
                <a:sym typeface="Calibri"/>
              </a:defRPr>
            </a:lvl7pPr>
            <a:lvl8pPr lvl="7" algn="l">
              <a:buNone/>
              <a:defRPr sz="800">
                <a:latin typeface="Calibri"/>
                <a:ea typeface="Calibri"/>
                <a:cs typeface="Calibri"/>
                <a:sym typeface="Calibri"/>
              </a:defRPr>
            </a:lvl8pPr>
            <a:lvl9pPr lvl="8" algn="l">
              <a:buNone/>
              <a:defRPr sz="800">
                <a:latin typeface="Calibri"/>
                <a:ea typeface="Calibri"/>
                <a:cs typeface="Calibri"/>
                <a:sym typeface="Calibri"/>
              </a:defRPr>
            </a:lvl9pPr>
          </a:lstStyle>
          <a:p>
            <a:fld id="{00000000-1234-1234-1234-123412341234}" type="slidenum">
              <a:rPr lang="en" smtClean="0"/>
              <a:pPr/>
              <a:t>‹#›</a:t>
            </a:fld>
            <a:endParaRPr lang="en" dirty="0"/>
          </a:p>
        </p:txBody>
      </p:sp>
      <p:pic>
        <p:nvPicPr>
          <p:cNvPr id="4" name="Picture 3">
            <a:extLst>
              <a:ext uri="{FF2B5EF4-FFF2-40B4-BE49-F238E27FC236}">
                <a16:creationId xmlns:a16="http://schemas.microsoft.com/office/drawing/2014/main" id="{89E486B4-B801-5FFD-E208-4F336F56A580}"/>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310352" y="82787"/>
            <a:ext cx="739896" cy="228497"/>
          </a:xfrm>
          <a:prstGeom prst="rect">
            <a:avLst/>
          </a:prstGeom>
        </p:spPr>
      </p:pic>
    </p:spTree>
  </p:cSld>
  <p:clrMap bg1="lt1" tx1="dk1" bg2="dk2" tx2="lt2" accent1="accent1" accent2="accent2" accent3="accent3" accent4="accent4" accent5="accent5" accent6="accent6" hlink="hlink" folHlink="folHlink"/>
  <p:sldLayoutIdLst>
    <p:sldLayoutId id="2147483659" r:id="rId1"/>
    <p:sldLayoutId id="2147483661" r:id="rId2"/>
    <p:sldLayoutId id="2147483683" r:id="rId3"/>
    <p:sldLayoutId id="2147483666" r:id="rId4"/>
    <p:sldLayoutId id="2147483669" r:id="rId5"/>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7"/>
          <p:cNvSpPr txBox="1"/>
          <p:nvPr/>
        </p:nvSpPr>
        <p:spPr>
          <a:xfrm>
            <a:off x="2331392" y="2325932"/>
            <a:ext cx="4727414" cy="638341"/>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2800" b="1" dirty="0" smtClean="0">
                <a:solidFill>
                  <a:srgbClr val="FF1D1D"/>
                </a:solidFill>
                <a:latin typeface="Montserrat" panose="00000500000000000000" pitchFamily="50" charset="0"/>
                <a:ea typeface="Calibri"/>
                <a:cs typeface="Calibri"/>
                <a:sym typeface="Calibri"/>
              </a:rPr>
              <a:t>V</a:t>
            </a:r>
            <a:r>
              <a:rPr lang="en-US" sz="2800" b="1" dirty="0" smtClean="0">
                <a:solidFill>
                  <a:schemeClr val="bg1"/>
                </a:solidFill>
                <a:latin typeface="Montserrat" panose="00000500000000000000" pitchFamily="50" charset="0"/>
                <a:ea typeface="Calibri"/>
                <a:cs typeface="Calibri"/>
                <a:sym typeface="Calibri"/>
              </a:rPr>
              <a:t>eri</a:t>
            </a:r>
            <a:r>
              <a:rPr lang="en-US" sz="2800" b="1" dirty="0" smtClean="0">
                <a:solidFill>
                  <a:srgbClr val="FF1D1D"/>
                </a:solidFill>
                <a:latin typeface="Montserrat" panose="00000500000000000000" pitchFamily="50" charset="0"/>
                <a:ea typeface="Calibri"/>
                <a:cs typeface="Calibri"/>
                <a:sym typeface="Calibri"/>
              </a:rPr>
              <a:t>P</a:t>
            </a:r>
            <a:r>
              <a:rPr lang="en-US" sz="2800" b="1" dirty="0" smtClean="0">
                <a:solidFill>
                  <a:schemeClr val="bg1"/>
                </a:solidFill>
                <a:latin typeface="Montserrat" panose="00000500000000000000" pitchFamily="50" charset="0"/>
                <a:ea typeface="Calibri"/>
                <a:cs typeface="Calibri"/>
                <a:sym typeface="Calibri"/>
              </a:rPr>
              <a:t>ass</a:t>
            </a:r>
            <a:endParaRPr sz="2800" b="1" dirty="0">
              <a:solidFill>
                <a:schemeClr val="bg1"/>
              </a:solidFill>
              <a:latin typeface="Montserrat" panose="00000500000000000000" pitchFamily="50" charset="0"/>
              <a:ea typeface="Calibri"/>
              <a:cs typeface="Calibri"/>
              <a:sym typeface="Calibri"/>
            </a:endParaRPr>
          </a:p>
        </p:txBody>
      </p:sp>
      <p:sp>
        <p:nvSpPr>
          <p:cNvPr id="2" name="Rectangle 1"/>
          <p:cNvSpPr/>
          <p:nvPr/>
        </p:nvSpPr>
        <p:spPr>
          <a:xfrm>
            <a:off x="6651931" y="4705814"/>
            <a:ext cx="2010487" cy="307777"/>
          </a:xfrm>
          <a:prstGeom prst="rect">
            <a:avLst/>
          </a:prstGeom>
        </p:spPr>
        <p:txBody>
          <a:bodyPr wrap="none">
            <a:spAutoFit/>
          </a:bodyPr>
          <a:lstStyle/>
          <a:p>
            <a:pPr lvl="0">
              <a:buSzPts val="1400"/>
            </a:pPr>
            <a:r>
              <a:rPr lang="en-IN" b="1" dirty="0" smtClean="0">
                <a:solidFill>
                  <a:schemeClr val="bg1"/>
                </a:solidFill>
                <a:latin typeface="Montserrat" panose="00000500000000000000" pitchFamily="50" charset="0"/>
                <a:ea typeface="Calibri"/>
                <a:cs typeface="Calibri"/>
                <a:sym typeface="Calibri"/>
              </a:rPr>
              <a:t>November 17, 2024</a:t>
            </a:r>
            <a:endParaRPr lang="en-IN" b="1" dirty="0">
              <a:solidFill>
                <a:schemeClr val="bg1"/>
              </a:solidFill>
              <a:latin typeface="Montserrat" panose="00000500000000000000" pitchFamily="50" charset="0"/>
              <a:ea typeface="Calibri"/>
              <a:cs typeface="Calibri"/>
              <a:sym typeface="Calibri"/>
            </a:endParaRPr>
          </a:p>
        </p:txBody>
      </p:sp>
      <p:pic>
        <p:nvPicPr>
          <p:cNvPr id="4" name="Picture 3"/>
          <p:cNvPicPr>
            <a:picLocks noChangeAspect="1"/>
          </p:cNvPicPr>
          <p:nvPr/>
        </p:nvPicPr>
        <p:blipFill rotWithShape="1">
          <a:blip r:embed="rId3">
            <a:duotone>
              <a:prstClr val="black"/>
              <a:srgbClr val="FF4411">
                <a:tint val="45000"/>
                <a:satMod val="400000"/>
              </a:srgbClr>
            </a:duotone>
            <a:extLst>
              <a:ext uri="{BEBA8EAE-BF5A-486C-A8C5-ECC9F3942E4B}">
                <a14:imgProps xmlns:a14="http://schemas.microsoft.com/office/drawing/2010/main">
                  <a14:imgLayer r:embed="rId4">
                    <a14:imgEffect>
                      <a14:sharpenSoften amount="-50000"/>
                    </a14:imgEffect>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t="25596" b="21923"/>
          <a:stretch/>
        </p:blipFill>
        <p:spPr>
          <a:xfrm>
            <a:off x="7466417" y="55002"/>
            <a:ext cx="1677583" cy="529389"/>
          </a:xfrm>
          <a:prstGeom prst="rect">
            <a:avLst/>
          </a:prstGeom>
          <a:noFill/>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
            <a:lum/>
          </a:blip>
          <a:srcRect/>
          <a:stretch>
            <a:fillRect t="-39000" b="-39000"/>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10</a:t>
            </a:fld>
            <a:endParaRPr lang="en" dirty="0"/>
          </a:p>
        </p:txBody>
      </p:sp>
      <p:sp>
        <p:nvSpPr>
          <p:cNvPr id="3" name="Title 2"/>
          <p:cNvSpPr>
            <a:spLocks noGrp="1"/>
          </p:cNvSpPr>
          <p:nvPr>
            <p:ph type="title"/>
          </p:nvPr>
        </p:nvSpPr>
        <p:spPr>
          <a:xfrm>
            <a:off x="306988" y="130907"/>
            <a:ext cx="7315200" cy="572700"/>
          </a:xfrm>
        </p:spPr>
        <p:txBody>
          <a:bodyPr/>
          <a:lstStyle/>
          <a:p>
            <a:r>
              <a:rPr lang="en-US" dirty="0" smtClean="0">
                <a:effectLst>
                  <a:outerShdw blurRad="38100" dist="38100" dir="2700000" algn="tl">
                    <a:srgbClr val="000000">
                      <a:alpha val="43137"/>
                    </a:srgbClr>
                  </a:outerShdw>
                </a:effectLst>
              </a:rPr>
              <a:t>Telecom Domain Specifics:</a:t>
            </a:r>
            <a:endParaRPr lang="en-IN" dirty="0"/>
          </a:p>
        </p:txBody>
      </p:sp>
      <p:sp>
        <p:nvSpPr>
          <p:cNvPr id="4" name="Rectangle 3"/>
          <p:cNvSpPr/>
          <p:nvPr/>
        </p:nvSpPr>
        <p:spPr>
          <a:xfrm>
            <a:off x="306988" y="557423"/>
            <a:ext cx="8457871" cy="1892826"/>
          </a:xfrm>
          <a:prstGeom prst="rect">
            <a:avLst/>
          </a:prstGeom>
        </p:spPr>
        <p:txBody>
          <a:bodyPr wrap="square">
            <a:spAutoFit/>
          </a:bodyPr>
          <a:lstStyle/>
          <a:p>
            <a:pPr algn="just">
              <a:lnSpc>
                <a:spcPct val="150000"/>
              </a:lnSpc>
            </a:pPr>
            <a:r>
              <a:rPr lang="en-IN" sz="1300" b="1" dirty="0" smtClean="0">
                <a:latin typeface="Montserrat" panose="00000500000000000000"/>
              </a:rPr>
              <a:t>2. Integration </a:t>
            </a:r>
            <a:r>
              <a:rPr lang="en-IN" sz="1300" b="1" dirty="0">
                <a:latin typeface="Montserrat" panose="00000500000000000000"/>
              </a:rPr>
              <a:t>with Telecom BSS</a:t>
            </a:r>
          </a:p>
          <a:p>
            <a:pPr marL="285750" lvl="0" indent="-285750" algn="just">
              <a:lnSpc>
                <a:spcPct val="150000"/>
              </a:lnSpc>
              <a:buFont typeface="Arial" panose="020B0604020202020204" pitchFamily="34" charset="0"/>
              <a:buChar char="•"/>
            </a:pPr>
            <a:r>
              <a:rPr lang="en-IN" sz="1300" dirty="0">
                <a:latin typeface="Montserrat" panose="00000500000000000000"/>
              </a:rPr>
              <a:t>Telecom OSS (Operation Support Systems) - Information processing </a:t>
            </a:r>
            <a:r>
              <a:rPr lang="en-IN" sz="1300" dirty="0" err="1">
                <a:latin typeface="Montserrat" panose="00000500000000000000"/>
              </a:rPr>
              <a:t>sytems</a:t>
            </a:r>
            <a:r>
              <a:rPr lang="en-IN" sz="1300" dirty="0">
                <a:latin typeface="Montserrat" panose="00000500000000000000"/>
              </a:rPr>
              <a:t> used by operators to manage their communications </a:t>
            </a:r>
            <a:r>
              <a:rPr lang="en-IN" sz="1300" dirty="0" smtClean="0">
                <a:latin typeface="Montserrat" panose="00000500000000000000"/>
              </a:rPr>
              <a:t>network. </a:t>
            </a:r>
            <a:r>
              <a:rPr lang="en-IN" sz="1300" dirty="0">
                <a:latin typeface="Montserrat" panose="00000500000000000000"/>
              </a:rPr>
              <a:t>It helps the </a:t>
            </a:r>
            <a:r>
              <a:rPr lang="en-IN" sz="1300" dirty="0" smtClean="0">
                <a:latin typeface="Montserrat" panose="00000500000000000000"/>
              </a:rPr>
              <a:t>organisation to </a:t>
            </a:r>
            <a:r>
              <a:rPr lang="en-IN" sz="1300" dirty="0">
                <a:latin typeface="Montserrat" panose="00000500000000000000"/>
              </a:rPr>
              <a:t>focus on network management, </a:t>
            </a:r>
            <a:r>
              <a:rPr lang="en-IN" sz="1300" dirty="0" smtClean="0">
                <a:latin typeface="Montserrat" panose="00000500000000000000"/>
              </a:rPr>
              <a:t>fault </a:t>
            </a:r>
            <a:r>
              <a:rPr lang="en-IN" sz="1300" dirty="0">
                <a:latin typeface="Montserrat" panose="00000500000000000000"/>
              </a:rPr>
              <a:t>management and network configuration.</a:t>
            </a:r>
          </a:p>
          <a:p>
            <a:pPr marL="285750" lvl="0" indent="-285750" algn="just">
              <a:lnSpc>
                <a:spcPct val="150000"/>
              </a:lnSpc>
              <a:buFont typeface="Arial" panose="020B0604020202020204" pitchFamily="34" charset="0"/>
              <a:buChar char="•"/>
            </a:pPr>
            <a:r>
              <a:rPr lang="en-IN" sz="1300" dirty="0">
                <a:latin typeface="Montserrat" panose="00000500000000000000"/>
              </a:rPr>
              <a:t>Telecom BSS (Business Support Systems) - Allows to connect with the customers and handling business-related functions such as </a:t>
            </a:r>
            <a:r>
              <a:rPr lang="en-IN" sz="1300" dirty="0" smtClean="0">
                <a:latin typeface="Montserrat" panose="00000500000000000000"/>
              </a:rPr>
              <a:t>CRM, creates Products and Services.</a:t>
            </a:r>
            <a:endParaRPr lang="en-IN" sz="1300" dirty="0">
              <a:latin typeface="Montserrat" panose="00000500000000000000"/>
            </a:endParaRPr>
          </a:p>
        </p:txBody>
      </p:sp>
      <p:sp>
        <p:nvSpPr>
          <p:cNvPr id="6" name="Rounded Rectangle 5"/>
          <p:cNvSpPr/>
          <p:nvPr/>
        </p:nvSpPr>
        <p:spPr>
          <a:xfrm>
            <a:off x="405821" y="2876764"/>
            <a:ext cx="8405831" cy="1988927"/>
          </a:xfrm>
          <a:prstGeom prst="roundRect">
            <a:avLst/>
          </a:prstGeom>
          <a:solidFill>
            <a:srgbClr val="EF4815"/>
          </a:solidFill>
          <a:ln>
            <a:solidFill>
              <a:srgbClr val="EF4815"/>
            </a:solidFill>
          </a:ln>
          <a:scene3d>
            <a:camera prst="orthographicFront"/>
            <a:lightRig rig="threePt" dir="t"/>
          </a:scene3d>
          <a:sp3d>
            <a:bevelT w="165100" prst="coolSlant"/>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just"/>
            <a:r>
              <a:rPr lang="en-IN" sz="1300" b="1" dirty="0">
                <a:latin typeface="Montserrat" panose="00000500000000000000"/>
              </a:rPr>
              <a:t>Reasons for alignment of project with BSS (Business Support Systems</a:t>
            </a:r>
            <a:r>
              <a:rPr lang="en-IN" sz="1300" b="1" dirty="0" smtClean="0">
                <a:latin typeface="Montserrat" panose="00000500000000000000"/>
              </a:rPr>
              <a:t>):</a:t>
            </a:r>
          </a:p>
          <a:p>
            <a:pPr algn="just"/>
            <a:endParaRPr lang="en-IN" sz="1300" b="1" dirty="0">
              <a:latin typeface="Montserrat" panose="00000500000000000000"/>
            </a:endParaRPr>
          </a:p>
          <a:p>
            <a:pPr marL="285750" lvl="0" indent="-285750" algn="just">
              <a:buFont typeface="Wingdings" panose="05000000000000000000" pitchFamily="2" charset="2"/>
              <a:buChar char="ü"/>
            </a:pPr>
            <a:r>
              <a:rPr lang="en-IN" sz="1300" b="1" dirty="0">
                <a:latin typeface="Montserrat" panose="00000500000000000000"/>
              </a:rPr>
              <a:t>User Registration</a:t>
            </a:r>
            <a:r>
              <a:rPr lang="en-IN" sz="1300" dirty="0">
                <a:latin typeface="Montserrat" panose="00000500000000000000"/>
              </a:rPr>
              <a:t>: Companies register </a:t>
            </a:r>
            <a:r>
              <a:rPr lang="en-IN" sz="1300" dirty="0" smtClean="0">
                <a:latin typeface="Montserrat" panose="00000500000000000000"/>
              </a:rPr>
              <a:t>and </a:t>
            </a:r>
            <a:r>
              <a:rPr lang="en-IN" sz="1300" dirty="0">
                <a:latin typeface="Montserrat" panose="00000500000000000000"/>
              </a:rPr>
              <a:t>define their password policies.</a:t>
            </a:r>
          </a:p>
          <a:p>
            <a:pPr marL="285750" lvl="0" indent="-285750" algn="just">
              <a:buFont typeface="Wingdings" panose="05000000000000000000" pitchFamily="2" charset="2"/>
              <a:buChar char="ü"/>
            </a:pPr>
            <a:r>
              <a:rPr lang="en-IN" sz="1300" b="1" dirty="0">
                <a:latin typeface="Montserrat" panose="00000500000000000000"/>
              </a:rPr>
              <a:t>API Management</a:t>
            </a:r>
            <a:r>
              <a:rPr lang="en-IN" sz="1300" dirty="0">
                <a:latin typeface="Montserrat" panose="00000500000000000000"/>
              </a:rPr>
              <a:t>: </a:t>
            </a:r>
            <a:r>
              <a:rPr lang="en-IN" sz="1300" dirty="0" smtClean="0">
                <a:latin typeface="Montserrat" panose="00000500000000000000"/>
              </a:rPr>
              <a:t>Provide </a:t>
            </a:r>
            <a:r>
              <a:rPr lang="en-IN" sz="1300" dirty="0">
                <a:latin typeface="Montserrat" panose="00000500000000000000"/>
              </a:rPr>
              <a:t>API </a:t>
            </a:r>
            <a:r>
              <a:rPr lang="en-IN" sz="1300" dirty="0" smtClean="0">
                <a:latin typeface="Montserrat" panose="00000500000000000000"/>
              </a:rPr>
              <a:t>key, URL </a:t>
            </a:r>
            <a:r>
              <a:rPr lang="en-IN" sz="1300" dirty="0">
                <a:latin typeface="Montserrat" panose="00000500000000000000"/>
              </a:rPr>
              <a:t>for integrating the password </a:t>
            </a:r>
            <a:r>
              <a:rPr lang="en-IN" sz="1300" dirty="0" smtClean="0">
                <a:latin typeface="Montserrat" panose="00000500000000000000"/>
              </a:rPr>
              <a:t>checker.</a:t>
            </a:r>
            <a:endParaRPr lang="en-IN" sz="1300" dirty="0">
              <a:latin typeface="Montserrat" panose="00000500000000000000"/>
            </a:endParaRPr>
          </a:p>
          <a:p>
            <a:pPr marL="285750" lvl="0" indent="-285750" algn="just">
              <a:buFont typeface="Wingdings" panose="05000000000000000000" pitchFamily="2" charset="2"/>
              <a:buChar char="ü"/>
            </a:pPr>
            <a:r>
              <a:rPr lang="en-IN" sz="1300" b="1" dirty="0">
                <a:latin typeface="Montserrat" panose="00000500000000000000"/>
              </a:rPr>
              <a:t>Security Verification</a:t>
            </a:r>
            <a:r>
              <a:rPr lang="en-IN" sz="1300" dirty="0">
                <a:latin typeface="Montserrat" panose="00000500000000000000"/>
              </a:rPr>
              <a:t>: Using </a:t>
            </a:r>
            <a:r>
              <a:rPr lang="en-IN" sz="1300" dirty="0" smtClean="0">
                <a:latin typeface="Montserrat" panose="00000500000000000000"/>
              </a:rPr>
              <a:t>JWT and MFA </a:t>
            </a:r>
            <a:r>
              <a:rPr lang="en-IN" sz="1300" dirty="0">
                <a:latin typeface="Montserrat" panose="00000500000000000000"/>
              </a:rPr>
              <a:t>for security verification</a:t>
            </a:r>
            <a:r>
              <a:rPr lang="en-IN" sz="1300" dirty="0" smtClean="0">
                <a:latin typeface="Montserrat" panose="00000500000000000000"/>
              </a:rPr>
              <a:t>.</a:t>
            </a:r>
          </a:p>
          <a:p>
            <a:pPr marL="285750" lvl="0" indent="-285750" algn="just">
              <a:buFont typeface="Wingdings" panose="05000000000000000000" pitchFamily="2" charset="2"/>
              <a:buChar char="ü"/>
            </a:pPr>
            <a:endParaRPr lang="en-IN" sz="1300" dirty="0">
              <a:latin typeface="Montserrat" panose="00000500000000000000"/>
            </a:endParaRPr>
          </a:p>
          <a:p>
            <a:pPr algn="just"/>
            <a:r>
              <a:rPr lang="en-IN" sz="1300" dirty="0">
                <a:latin typeface="Montserrat" panose="00000500000000000000"/>
              </a:rPr>
              <a:t>The project enhances security, it doesn’t directly deal with network operations or management tasks typically handled by OSS.</a:t>
            </a:r>
          </a:p>
        </p:txBody>
      </p:sp>
    </p:spTree>
    <p:extLst>
      <p:ext uri="{BB962C8B-B14F-4D97-AF65-F5344CB8AC3E}">
        <p14:creationId xmlns:p14="http://schemas.microsoft.com/office/powerpoint/2010/main" val="6612931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
            <a:lum/>
          </a:blip>
          <a:srcRect/>
          <a:stretch>
            <a:fillRect t="-39000" b="-39000"/>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11</a:t>
            </a:fld>
            <a:endParaRPr lang="en" dirty="0"/>
          </a:p>
        </p:txBody>
      </p:sp>
      <p:sp>
        <p:nvSpPr>
          <p:cNvPr id="3" name="Title 2"/>
          <p:cNvSpPr>
            <a:spLocks noGrp="1"/>
          </p:cNvSpPr>
          <p:nvPr>
            <p:ph type="title"/>
          </p:nvPr>
        </p:nvSpPr>
        <p:spPr>
          <a:xfrm>
            <a:off x="306988" y="130907"/>
            <a:ext cx="7315200" cy="572700"/>
          </a:xfrm>
        </p:spPr>
        <p:txBody>
          <a:bodyPr/>
          <a:lstStyle/>
          <a:p>
            <a:r>
              <a:rPr lang="en-US" dirty="0" smtClean="0">
                <a:effectLst>
                  <a:outerShdw blurRad="38100" dist="38100" dir="2700000" algn="tl">
                    <a:srgbClr val="000000">
                      <a:alpha val="43137"/>
                    </a:srgbClr>
                  </a:outerShdw>
                </a:effectLst>
              </a:rPr>
              <a:t>Telecom Domain Specifics:</a:t>
            </a:r>
            <a:endParaRPr lang="en-IN" dirty="0"/>
          </a:p>
        </p:txBody>
      </p:sp>
      <p:sp>
        <p:nvSpPr>
          <p:cNvPr id="4" name="Rectangle 3"/>
          <p:cNvSpPr/>
          <p:nvPr/>
        </p:nvSpPr>
        <p:spPr>
          <a:xfrm>
            <a:off x="306988" y="599529"/>
            <a:ext cx="8457871" cy="1192634"/>
          </a:xfrm>
          <a:prstGeom prst="rect">
            <a:avLst/>
          </a:prstGeom>
        </p:spPr>
        <p:txBody>
          <a:bodyPr wrap="square">
            <a:spAutoFit/>
          </a:bodyPr>
          <a:lstStyle/>
          <a:p>
            <a:r>
              <a:rPr lang="en-IN" sz="1300" b="1" dirty="0" smtClean="0">
                <a:latin typeface="Montserrat" panose="00000500000000000000"/>
              </a:rPr>
              <a:t>3. Multi-Factor Authentication (MFA)</a:t>
            </a:r>
          </a:p>
          <a:p>
            <a:pPr algn="just">
              <a:lnSpc>
                <a:spcPct val="150000"/>
              </a:lnSpc>
            </a:pPr>
            <a:r>
              <a:rPr lang="en-IN" sz="1300" dirty="0" smtClean="0">
                <a:latin typeface="Montserrat" panose="00000500000000000000"/>
              </a:rPr>
              <a:t>Layered Protection: MFA adds an extra layer of security by requiring users to verify their identity through an additional method, such as an email, reducing the risk of unauthorized access even if the JWT token is compromised.</a:t>
            </a:r>
            <a:endParaRPr lang="en-IN" sz="1300" dirty="0">
              <a:latin typeface="Montserrat" panose="00000500000000000000"/>
            </a:endParaRPr>
          </a:p>
        </p:txBody>
      </p:sp>
      <p:sp>
        <p:nvSpPr>
          <p:cNvPr id="6" name="Rounded Rectangle 5"/>
          <p:cNvSpPr/>
          <p:nvPr/>
        </p:nvSpPr>
        <p:spPr>
          <a:xfrm>
            <a:off x="405821" y="2416098"/>
            <a:ext cx="8446186" cy="2449593"/>
          </a:xfrm>
          <a:prstGeom prst="roundRect">
            <a:avLst/>
          </a:prstGeom>
          <a:solidFill>
            <a:srgbClr val="EF4815"/>
          </a:solidFill>
          <a:ln>
            <a:solidFill>
              <a:srgbClr val="EF4815"/>
            </a:solidFill>
          </a:ln>
          <a:scene3d>
            <a:camera prst="orthographicFront"/>
            <a:lightRig rig="threePt" dir="t"/>
          </a:scene3d>
          <a:sp3d>
            <a:bevelT w="165100" prst="coolSlant"/>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just"/>
            <a:r>
              <a:rPr lang="en-IN" sz="1300" b="1" dirty="0">
                <a:solidFill>
                  <a:schemeClr val="bg1"/>
                </a:solidFill>
                <a:latin typeface="Montserrat" panose="00000500000000000000"/>
              </a:rPr>
              <a:t>Reasons for alignment of project with MFA</a:t>
            </a:r>
            <a:r>
              <a:rPr lang="en-IN" sz="1300" b="1" dirty="0" smtClean="0">
                <a:solidFill>
                  <a:schemeClr val="bg1"/>
                </a:solidFill>
                <a:latin typeface="Montserrat" panose="00000500000000000000"/>
              </a:rPr>
              <a:t>:</a:t>
            </a:r>
          </a:p>
          <a:p>
            <a:pPr algn="just"/>
            <a:endParaRPr lang="en-IN" sz="1300" dirty="0">
              <a:solidFill>
                <a:schemeClr val="bg1"/>
              </a:solidFill>
              <a:latin typeface="Montserrat" panose="00000500000000000000"/>
            </a:endParaRPr>
          </a:p>
          <a:p>
            <a:pPr marL="285750" lvl="1" indent="-285750" algn="just">
              <a:buFont typeface="Wingdings" panose="05000000000000000000" pitchFamily="2" charset="2"/>
              <a:buChar char="ü"/>
            </a:pPr>
            <a:r>
              <a:rPr lang="en-IN" sz="1300" b="1" dirty="0" smtClean="0">
                <a:solidFill>
                  <a:schemeClr val="bg1"/>
                </a:solidFill>
                <a:latin typeface="Montserrat" panose="00000500000000000000"/>
              </a:rPr>
              <a:t>Two </a:t>
            </a:r>
            <a:r>
              <a:rPr lang="en-IN" sz="1300" b="1" dirty="0">
                <a:solidFill>
                  <a:schemeClr val="bg1"/>
                </a:solidFill>
                <a:latin typeface="Montserrat" panose="00000500000000000000"/>
              </a:rPr>
              <a:t>Layers of Protection</a:t>
            </a:r>
            <a:r>
              <a:rPr lang="en-IN" sz="1300" dirty="0">
                <a:solidFill>
                  <a:schemeClr val="bg1"/>
                </a:solidFill>
                <a:latin typeface="Montserrat" panose="00000500000000000000"/>
              </a:rPr>
              <a:t>: Even if an attacker obtains the user's password, they still need access to the user's email to retrieve the OTP.</a:t>
            </a:r>
          </a:p>
          <a:p>
            <a:pPr marL="285750" lvl="1" indent="-285750" algn="just">
              <a:buFont typeface="Wingdings" panose="05000000000000000000" pitchFamily="2" charset="2"/>
              <a:buChar char="ü"/>
            </a:pPr>
            <a:r>
              <a:rPr lang="en-IN" sz="1300" b="1" dirty="0">
                <a:solidFill>
                  <a:schemeClr val="bg1"/>
                </a:solidFill>
                <a:latin typeface="Montserrat" panose="00000500000000000000"/>
              </a:rPr>
              <a:t>Time-Limited OTPs</a:t>
            </a:r>
            <a:r>
              <a:rPr lang="en-IN" sz="1300" dirty="0">
                <a:solidFill>
                  <a:schemeClr val="bg1"/>
                </a:solidFill>
                <a:latin typeface="Montserrat" panose="00000500000000000000"/>
              </a:rPr>
              <a:t>: OTPs are typically valid for a short </a:t>
            </a:r>
            <a:r>
              <a:rPr lang="en-IN" sz="1300" dirty="0" smtClean="0">
                <a:solidFill>
                  <a:schemeClr val="bg1"/>
                </a:solidFill>
                <a:latin typeface="Montserrat" panose="00000500000000000000"/>
              </a:rPr>
              <a:t>period.</a:t>
            </a:r>
          </a:p>
          <a:p>
            <a:pPr lvl="1" algn="just"/>
            <a:endParaRPr lang="en-IN" sz="1300" dirty="0">
              <a:solidFill>
                <a:schemeClr val="bg1"/>
              </a:solidFill>
              <a:latin typeface="Montserrat" panose="00000500000000000000"/>
            </a:endParaRPr>
          </a:p>
          <a:p>
            <a:pPr lvl="0" algn="just"/>
            <a:r>
              <a:rPr lang="en-IN" sz="1300" b="1" dirty="0" smtClean="0">
                <a:solidFill>
                  <a:schemeClr val="bg1"/>
                </a:solidFill>
                <a:latin typeface="Montserrat" panose="00000500000000000000"/>
              </a:rPr>
              <a:t>Reason for choosing </a:t>
            </a:r>
            <a:r>
              <a:rPr lang="en-IN" sz="1300" b="1" dirty="0" err="1" smtClean="0">
                <a:solidFill>
                  <a:schemeClr val="bg1"/>
                </a:solidFill>
                <a:latin typeface="Montserrat" panose="00000500000000000000"/>
              </a:rPr>
              <a:t>otp</a:t>
            </a:r>
            <a:r>
              <a:rPr lang="en-IN" sz="1300" b="1" dirty="0" smtClean="0">
                <a:solidFill>
                  <a:schemeClr val="bg1"/>
                </a:solidFill>
                <a:latin typeface="Montserrat" panose="00000500000000000000"/>
              </a:rPr>
              <a:t> over captcha</a:t>
            </a:r>
            <a:r>
              <a:rPr lang="en-IN" sz="1300" dirty="0" smtClean="0">
                <a:solidFill>
                  <a:schemeClr val="bg1"/>
                </a:solidFill>
                <a:latin typeface="Montserrat" panose="00000500000000000000"/>
              </a:rPr>
              <a:t>:</a:t>
            </a:r>
            <a:endParaRPr lang="en-IN" sz="1300" dirty="0">
              <a:solidFill>
                <a:schemeClr val="bg1"/>
              </a:solidFill>
              <a:latin typeface="Montserrat" panose="00000500000000000000"/>
            </a:endParaRPr>
          </a:p>
          <a:p>
            <a:pPr marL="285750" lvl="1" indent="-285750" algn="just">
              <a:buFont typeface="Wingdings" panose="05000000000000000000" pitchFamily="2" charset="2"/>
              <a:buChar char="Ø"/>
            </a:pPr>
            <a:r>
              <a:rPr lang="en-IN" sz="1300" b="1" dirty="0">
                <a:solidFill>
                  <a:schemeClr val="bg1"/>
                </a:solidFill>
                <a:latin typeface="Montserrat" panose="00000500000000000000"/>
              </a:rPr>
              <a:t>AI and CAPTCHA</a:t>
            </a:r>
            <a:r>
              <a:rPr lang="en-IN" sz="1300" dirty="0">
                <a:solidFill>
                  <a:schemeClr val="bg1"/>
                </a:solidFill>
                <a:latin typeface="Montserrat" panose="00000500000000000000"/>
              </a:rPr>
              <a:t>: </a:t>
            </a:r>
            <a:r>
              <a:rPr lang="en-IN" sz="1300" dirty="0" smtClean="0">
                <a:solidFill>
                  <a:schemeClr val="bg1"/>
                </a:solidFill>
                <a:latin typeface="Montserrat" panose="00000500000000000000"/>
              </a:rPr>
              <a:t>AI can pass </a:t>
            </a:r>
            <a:r>
              <a:rPr lang="en-IN" sz="1300" dirty="0">
                <a:solidFill>
                  <a:schemeClr val="bg1"/>
                </a:solidFill>
                <a:latin typeface="Montserrat" panose="00000500000000000000"/>
              </a:rPr>
              <a:t>CAPTCHA </a:t>
            </a:r>
            <a:r>
              <a:rPr lang="en-IN" sz="1300" dirty="0" smtClean="0">
                <a:solidFill>
                  <a:schemeClr val="bg1"/>
                </a:solidFill>
                <a:latin typeface="Montserrat" panose="00000500000000000000"/>
              </a:rPr>
              <a:t>and </a:t>
            </a:r>
            <a:r>
              <a:rPr lang="en-IN" sz="1300" dirty="0">
                <a:solidFill>
                  <a:schemeClr val="bg1"/>
                </a:solidFill>
                <a:latin typeface="Montserrat" panose="00000500000000000000"/>
              </a:rPr>
              <a:t>often captcha </a:t>
            </a:r>
            <a:r>
              <a:rPr lang="en-IN" sz="1300" dirty="0" smtClean="0">
                <a:solidFill>
                  <a:schemeClr val="bg1"/>
                </a:solidFill>
                <a:latin typeface="Montserrat" panose="00000500000000000000"/>
              </a:rPr>
              <a:t>is unreadable </a:t>
            </a:r>
            <a:r>
              <a:rPr lang="en-IN" sz="1300" dirty="0">
                <a:solidFill>
                  <a:schemeClr val="bg1"/>
                </a:solidFill>
                <a:latin typeface="Montserrat" panose="00000500000000000000"/>
              </a:rPr>
              <a:t>by humans.</a:t>
            </a:r>
          </a:p>
          <a:p>
            <a:pPr marL="285750" lvl="1" indent="-285750" algn="just">
              <a:buFont typeface="Wingdings" panose="05000000000000000000" pitchFamily="2" charset="2"/>
              <a:buChar char="Ø"/>
            </a:pPr>
            <a:r>
              <a:rPr lang="en-IN" sz="1300" b="1" dirty="0">
                <a:solidFill>
                  <a:schemeClr val="bg1"/>
                </a:solidFill>
                <a:latin typeface="Montserrat" panose="00000500000000000000"/>
              </a:rPr>
              <a:t>Human Verification</a:t>
            </a:r>
            <a:r>
              <a:rPr lang="en-IN" sz="1300" dirty="0">
                <a:solidFill>
                  <a:schemeClr val="bg1"/>
                </a:solidFill>
                <a:latin typeface="Montserrat" panose="00000500000000000000"/>
              </a:rPr>
              <a:t>: </a:t>
            </a:r>
            <a:r>
              <a:rPr lang="en-IN" sz="1300" dirty="0" smtClean="0">
                <a:solidFill>
                  <a:schemeClr val="bg1"/>
                </a:solidFill>
                <a:latin typeface="Montserrat" panose="00000500000000000000"/>
              </a:rPr>
              <a:t>Email OTP </a:t>
            </a:r>
            <a:r>
              <a:rPr lang="en-IN" sz="1300" dirty="0">
                <a:solidFill>
                  <a:schemeClr val="bg1"/>
                </a:solidFill>
                <a:latin typeface="Montserrat" panose="00000500000000000000"/>
              </a:rPr>
              <a:t>require human </a:t>
            </a:r>
            <a:r>
              <a:rPr lang="en-IN" sz="1300" dirty="0" smtClean="0">
                <a:solidFill>
                  <a:schemeClr val="bg1"/>
                </a:solidFill>
                <a:latin typeface="Montserrat" panose="00000500000000000000"/>
              </a:rPr>
              <a:t>interaction.</a:t>
            </a:r>
            <a:endParaRPr lang="en-IN" sz="1300" dirty="0">
              <a:solidFill>
                <a:schemeClr val="bg1"/>
              </a:solidFill>
              <a:latin typeface="Montserrat" panose="00000500000000000000"/>
            </a:endParaRPr>
          </a:p>
          <a:p>
            <a:pPr marL="285750" lvl="1" indent="-285750" algn="just">
              <a:buFont typeface="Wingdings" panose="05000000000000000000" pitchFamily="2" charset="2"/>
              <a:buChar char="Ø"/>
            </a:pPr>
            <a:r>
              <a:rPr lang="en-IN" sz="1300" b="1" dirty="0" smtClean="0">
                <a:solidFill>
                  <a:schemeClr val="bg1"/>
                </a:solidFill>
                <a:latin typeface="Montserrat" panose="00000500000000000000"/>
              </a:rPr>
              <a:t>No </a:t>
            </a:r>
            <a:r>
              <a:rPr lang="en-IN" sz="1300" b="1" dirty="0">
                <a:solidFill>
                  <a:schemeClr val="bg1"/>
                </a:solidFill>
                <a:latin typeface="Montserrat" panose="00000500000000000000"/>
              </a:rPr>
              <a:t>Additional Apps</a:t>
            </a:r>
            <a:r>
              <a:rPr lang="en-IN" sz="1300" dirty="0">
                <a:solidFill>
                  <a:schemeClr val="bg1"/>
                </a:solidFill>
                <a:latin typeface="Montserrat" panose="00000500000000000000"/>
              </a:rPr>
              <a:t>: Unlike some MFA methods that require authenticator</a:t>
            </a:r>
            <a:r>
              <a:rPr lang="en-IN" sz="1300" dirty="0" smtClean="0">
                <a:solidFill>
                  <a:schemeClr val="bg1"/>
                </a:solidFill>
                <a:latin typeface="Montserrat" panose="00000500000000000000"/>
              </a:rPr>
              <a:t> </a:t>
            </a:r>
            <a:r>
              <a:rPr lang="en-IN" sz="1300" dirty="0">
                <a:solidFill>
                  <a:schemeClr val="bg1"/>
                </a:solidFill>
                <a:latin typeface="Montserrat" panose="00000500000000000000"/>
              </a:rPr>
              <a:t>apps </a:t>
            </a:r>
            <a:r>
              <a:rPr lang="en-IN" sz="1300" dirty="0" smtClean="0">
                <a:solidFill>
                  <a:schemeClr val="bg1"/>
                </a:solidFill>
                <a:latin typeface="Montserrat" panose="00000500000000000000"/>
              </a:rPr>
              <a:t>this only </a:t>
            </a:r>
            <a:r>
              <a:rPr lang="en-IN" sz="1300" dirty="0">
                <a:solidFill>
                  <a:schemeClr val="bg1"/>
                </a:solidFill>
                <a:latin typeface="Montserrat" panose="00000500000000000000"/>
              </a:rPr>
              <a:t>require access to </a:t>
            </a:r>
            <a:r>
              <a:rPr lang="en-IN" sz="1300" dirty="0" smtClean="0">
                <a:solidFill>
                  <a:schemeClr val="bg1"/>
                </a:solidFill>
                <a:latin typeface="Montserrat" panose="00000500000000000000"/>
              </a:rPr>
              <a:t>the </a:t>
            </a:r>
            <a:r>
              <a:rPr lang="en-IN" sz="1300" dirty="0">
                <a:solidFill>
                  <a:schemeClr val="bg1"/>
                </a:solidFill>
                <a:latin typeface="Montserrat" panose="00000500000000000000"/>
              </a:rPr>
              <a:t>email account.</a:t>
            </a:r>
          </a:p>
        </p:txBody>
      </p:sp>
    </p:spTree>
    <p:extLst>
      <p:ext uri="{BB962C8B-B14F-4D97-AF65-F5344CB8AC3E}">
        <p14:creationId xmlns:p14="http://schemas.microsoft.com/office/powerpoint/2010/main" val="9553005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
            <a:lum/>
          </a:blip>
          <a:srcRect/>
          <a:stretch>
            <a:fillRect t="-39000" b="-39000"/>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12</a:t>
            </a:fld>
            <a:endParaRPr lang="en" dirty="0"/>
          </a:p>
        </p:txBody>
      </p:sp>
      <p:sp>
        <p:nvSpPr>
          <p:cNvPr id="3" name="Title 2"/>
          <p:cNvSpPr>
            <a:spLocks noGrp="1"/>
          </p:cNvSpPr>
          <p:nvPr>
            <p:ph type="title"/>
          </p:nvPr>
        </p:nvSpPr>
        <p:spPr>
          <a:xfrm>
            <a:off x="306988" y="130907"/>
            <a:ext cx="7315200" cy="572700"/>
          </a:xfrm>
        </p:spPr>
        <p:txBody>
          <a:bodyPr/>
          <a:lstStyle/>
          <a:p>
            <a:r>
              <a:rPr lang="en-US" dirty="0" smtClean="0">
                <a:effectLst>
                  <a:outerShdw blurRad="38100" dist="38100" dir="2700000" algn="tl">
                    <a:srgbClr val="000000">
                      <a:alpha val="43137"/>
                    </a:srgbClr>
                  </a:outerShdw>
                </a:effectLst>
              </a:rPr>
              <a:t>Telecom Domain Specifics:</a:t>
            </a:r>
            <a:endParaRPr lang="en-IN" dirty="0"/>
          </a:p>
        </p:txBody>
      </p:sp>
      <p:sp>
        <p:nvSpPr>
          <p:cNvPr id="4" name="Rectangle 3"/>
          <p:cNvSpPr/>
          <p:nvPr/>
        </p:nvSpPr>
        <p:spPr>
          <a:xfrm>
            <a:off x="306988" y="584661"/>
            <a:ext cx="8457871" cy="1892826"/>
          </a:xfrm>
          <a:prstGeom prst="rect">
            <a:avLst/>
          </a:prstGeom>
        </p:spPr>
        <p:txBody>
          <a:bodyPr wrap="square">
            <a:spAutoFit/>
          </a:bodyPr>
          <a:lstStyle/>
          <a:p>
            <a:pPr>
              <a:lnSpc>
                <a:spcPct val="150000"/>
              </a:lnSpc>
            </a:pPr>
            <a:r>
              <a:rPr lang="en-IN" sz="1300" b="1" dirty="0">
                <a:latin typeface="Montserrat" panose="00000500000000000000"/>
              </a:rPr>
              <a:t>4</a:t>
            </a:r>
            <a:r>
              <a:rPr lang="en-IN" sz="1300" b="1" dirty="0" smtClean="0">
                <a:latin typeface="Montserrat" panose="00000500000000000000"/>
              </a:rPr>
              <a:t>. </a:t>
            </a:r>
            <a:r>
              <a:rPr lang="en-IN" sz="1300" b="1" dirty="0">
                <a:latin typeface="Montserrat" panose="00000500000000000000"/>
              </a:rPr>
              <a:t>Load Balancing</a:t>
            </a:r>
          </a:p>
          <a:p>
            <a:pPr>
              <a:lnSpc>
                <a:spcPct val="150000"/>
              </a:lnSpc>
            </a:pPr>
            <a:r>
              <a:rPr lang="en-IN" sz="1300" dirty="0">
                <a:latin typeface="Montserrat" panose="00000500000000000000"/>
              </a:rPr>
              <a:t>In the telecom industry, load balancing helps distribute voice and </a:t>
            </a:r>
            <a:r>
              <a:rPr lang="en-IN" sz="1300" b="1" dirty="0">
                <a:latin typeface="Montserrat" panose="00000500000000000000"/>
              </a:rPr>
              <a:t>data traffic</a:t>
            </a:r>
            <a:r>
              <a:rPr lang="en-IN" sz="1300" dirty="0">
                <a:latin typeface="Montserrat" panose="00000500000000000000"/>
              </a:rPr>
              <a:t> across multiple servers or network paths to prevent congestion and ensure smooth communication. By distributing traffic across multiple servers, load balancing ensures that if one server fails, others can take over, minimizing downtime and maintaining service continuity. </a:t>
            </a:r>
          </a:p>
        </p:txBody>
      </p:sp>
      <p:sp>
        <p:nvSpPr>
          <p:cNvPr id="6" name="Rounded Rectangle 5"/>
          <p:cNvSpPr/>
          <p:nvPr/>
        </p:nvSpPr>
        <p:spPr>
          <a:xfrm>
            <a:off x="359028" y="3189249"/>
            <a:ext cx="8405831" cy="1441812"/>
          </a:xfrm>
          <a:prstGeom prst="roundRect">
            <a:avLst/>
          </a:prstGeom>
          <a:solidFill>
            <a:srgbClr val="EF4815"/>
          </a:solidFill>
          <a:ln>
            <a:solidFill>
              <a:srgbClr val="EF4815"/>
            </a:solidFill>
          </a:ln>
          <a:scene3d>
            <a:camera prst="orthographicFront"/>
            <a:lightRig rig="threePt" dir="t"/>
          </a:scene3d>
          <a:sp3d>
            <a:bevelT w="165100" prst="coolSlant"/>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IN" sz="1300" b="1" dirty="0">
                <a:latin typeface="Montserrat" panose="00000500000000000000"/>
              </a:rPr>
              <a:t>Reasons for alignment of project with Load Balancing:</a:t>
            </a:r>
            <a:endParaRPr lang="en-IN" sz="1300" dirty="0">
              <a:latin typeface="Montserrat" panose="00000500000000000000"/>
            </a:endParaRPr>
          </a:p>
          <a:p>
            <a:pPr marL="285750" indent="-285750">
              <a:buFont typeface="Wingdings" panose="05000000000000000000" pitchFamily="2" charset="2"/>
              <a:buChar char="ü"/>
            </a:pPr>
            <a:r>
              <a:rPr lang="en-IN" sz="1300" dirty="0">
                <a:latin typeface="Montserrat" panose="00000500000000000000"/>
              </a:rPr>
              <a:t>Eureka helps with load balancing by providing service </a:t>
            </a:r>
            <a:r>
              <a:rPr lang="en-IN" sz="1300" dirty="0" smtClean="0">
                <a:latin typeface="Montserrat" panose="00000500000000000000"/>
              </a:rPr>
              <a:t>discovery ensuring </a:t>
            </a:r>
            <a:r>
              <a:rPr lang="en-IN" sz="1300" dirty="0">
                <a:latin typeface="Montserrat" panose="00000500000000000000"/>
              </a:rPr>
              <a:t>that traffic is evenly spread across all instances, preventing any single instance from being overwhelmed</a:t>
            </a:r>
            <a:r>
              <a:rPr lang="en-IN" sz="1300" dirty="0" smtClean="0">
                <a:latin typeface="Montserrat" panose="00000500000000000000"/>
              </a:rPr>
              <a:t>.</a:t>
            </a:r>
          </a:p>
          <a:p>
            <a:pPr marL="285750" indent="-285750">
              <a:buFont typeface="Wingdings" panose="05000000000000000000" pitchFamily="2" charset="2"/>
              <a:buChar char="ü"/>
            </a:pPr>
            <a:r>
              <a:rPr lang="en-US" sz="1300" dirty="0">
                <a:latin typeface="Montserrat" panose="00000500000000000000"/>
              </a:rPr>
              <a:t>Rate limiting helps load balancing by controlling the number of requests a server handles, preventing overload.</a:t>
            </a:r>
            <a:endParaRPr lang="en-IN" sz="1300" dirty="0">
              <a:latin typeface="Montserrat" panose="00000500000000000000"/>
            </a:endParaRPr>
          </a:p>
        </p:txBody>
      </p:sp>
    </p:spTree>
    <p:extLst>
      <p:ext uri="{BB962C8B-B14F-4D97-AF65-F5344CB8AC3E}">
        <p14:creationId xmlns:p14="http://schemas.microsoft.com/office/powerpoint/2010/main" val="34988302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
            <a:lum/>
          </a:blip>
          <a:srcRect/>
          <a:stretch>
            <a:fillRect t="-39000" b="-39000"/>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13</a:t>
            </a:fld>
            <a:endParaRPr lang="en" dirty="0"/>
          </a:p>
        </p:txBody>
      </p:sp>
      <p:sp>
        <p:nvSpPr>
          <p:cNvPr id="3" name="Title 2"/>
          <p:cNvSpPr>
            <a:spLocks noGrp="1"/>
          </p:cNvSpPr>
          <p:nvPr>
            <p:ph type="title"/>
          </p:nvPr>
        </p:nvSpPr>
        <p:spPr>
          <a:xfrm>
            <a:off x="306988" y="130907"/>
            <a:ext cx="7315200" cy="572700"/>
          </a:xfrm>
        </p:spPr>
        <p:txBody>
          <a:bodyPr/>
          <a:lstStyle/>
          <a:p>
            <a:r>
              <a:rPr lang="en-US" dirty="0" smtClean="0">
                <a:effectLst>
                  <a:outerShdw blurRad="38100" dist="38100" dir="2700000" algn="tl">
                    <a:srgbClr val="000000">
                      <a:alpha val="43137"/>
                    </a:srgbClr>
                  </a:outerShdw>
                </a:effectLst>
              </a:rPr>
              <a:t>Telecom Domain Specifics:</a:t>
            </a:r>
            <a:endParaRPr lang="en-IN" dirty="0"/>
          </a:p>
        </p:txBody>
      </p:sp>
      <p:sp>
        <p:nvSpPr>
          <p:cNvPr id="4" name="Rectangle 3"/>
          <p:cNvSpPr/>
          <p:nvPr/>
        </p:nvSpPr>
        <p:spPr>
          <a:xfrm>
            <a:off x="306988" y="584661"/>
            <a:ext cx="8457871" cy="1867819"/>
          </a:xfrm>
          <a:prstGeom prst="rect">
            <a:avLst/>
          </a:prstGeom>
        </p:spPr>
        <p:txBody>
          <a:bodyPr wrap="square">
            <a:spAutoFit/>
          </a:bodyPr>
          <a:lstStyle/>
          <a:p>
            <a:pPr>
              <a:lnSpc>
                <a:spcPct val="150000"/>
              </a:lnSpc>
            </a:pPr>
            <a:r>
              <a:rPr lang="en-IN" sz="1300" b="1" dirty="0" smtClean="0">
                <a:latin typeface="Montserrat" panose="00000500000000000000"/>
              </a:rPr>
              <a:t>5. Rate Limiting</a:t>
            </a:r>
            <a:endParaRPr lang="en-IN" sz="1300" b="1" dirty="0">
              <a:latin typeface="Montserrat" panose="00000500000000000000"/>
            </a:endParaRPr>
          </a:p>
          <a:p>
            <a:pPr>
              <a:lnSpc>
                <a:spcPct val="150000"/>
              </a:lnSpc>
            </a:pPr>
            <a:r>
              <a:rPr lang="en-US" sz="1300" dirty="0">
                <a:latin typeface="Montserrat" panose="00000500000000000000"/>
              </a:rPr>
              <a:t>In the telecom industry, rate limiting is crucial for preventing network congestion by controlling data flow, ensuring stable and reliable service. It enhances security by mitigating DDoS attacks and preventing abuse of network resources. Additionally, it ensures fair usage among users, maintaining a high quality of service for all customers.</a:t>
            </a:r>
            <a:endParaRPr lang="en-IN" sz="1300" dirty="0">
              <a:latin typeface="Montserrat" panose="00000500000000000000"/>
            </a:endParaRPr>
          </a:p>
        </p:txBody>
      </p:sp>
      <p:sp>
        <p:nvSpPr>
          <p:cNvPr id="6" name="Rounded Rectangle 5"/>
          <p:cNvSpPr/>
          <p:nvPr/>
        </p:nvSpPr>
        <p:spPr>
          <a:xfrm>
            <a:off x="359028" y="2854712"/>
            <a:ext cx="8405831" cy="1776349"/>
          </a:xfrm>
          <a:prstGeom prst="roundRect">
            <a:avLst/>
          </a:prstGeom>
          <a:solidFill>
            <a:srgbClr val="EF4815"/>
          </a:solidFill>
          <a:ln>
            <a:solidFill>
              <a:srgbClr val="EF4815"/>
            </a:solidFill>
          </a:ln>
          <a:scene3d>
            <a:camera prst="orthographicFront"/>
            <a:lightRig rig="threePt" dir="t"/>
          </a:scene3d>
          <a:sp3d>
            <a:bevelT w="165100" prst="coolSlant"/>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IN" sz="1300" b="1" dirty="0">
                <a:latin typeface="Montserrat" panose="00000500000000000000"/>
              </a:rPr>
              <a:t>Reasons for alignment of project with Load Balancing</a:t>
            </a:r>
            <a:r>
              <a:rPr lang="en-IN" sz="1300" b="1" dirty="0" smtClean="0">
                <a:latin typeface="Montserrat" panose="00000500000000000000"/>
              </a:rPr>
              <a:t>:</a:t>
            </a:r>
          </a:p>
          <a:p>
            <a:endParaRPr lang="en-IN" sz="1300" dirty="0">
              <a:latin typeface="Montserrat" panose="00000500000000000000"/>
            </a:endParaRPr>
          </a:p>
          <a:p>
            <a:pPr marL="285750" indent="-285750">
              <a:buFont typeface="Wingdings" panose="05000000000000000000" pitchFamily="2" charset="2"/>
              <a:buChar char="ü"/>
            </a:pPr>
            <a:r>
              <a:rPr lang="en-US" sz="1300" b="1" dirty="0">
                <a:latin typeface="Montserrat" panose="00000500000000000000"/>
              </a:rPr>
              <a:t>Limits login attempts</a:t>
            </a:r>
            <a:r>
              <a:rPr lang="en-US" sz="1300" dirty="0">
                <a:latin typeface="Montserrat" panose="00000500000000000000"/>
              </a:rPr>
              <a:t> to prevent brute force attacks, enhancing security.</a:t>
            </a:r>
          </a:p>
          <a:p>
            <a:pPr marL="285750" indent="-285750">
              <a:buFont typeface="Wingdings" panose="05000000000000000000" pitchFamily="2" charset="2"/>
              <a:buChar char="ü"/>
            </a:pPr>
            <a:r>
              <a:rPr lang="en-US" sz="1300" b="1" dirty="0">
                <a:latin typeface="Montserrat" panose="00000500000000000000"/>
              </a:rPr>
              <a:t>Controls request rate</a:t>
            </a:r>
            <a:r>
              <a:rPr lang="en-US" sz="1300" dirty="0">
                <a:latin typeface="Montserrat" panose="00000500000000000000"/>
              </a:rPr>
              <a:t> to ensure the service remains responsive and available to all users.</a:t>
            </a:r>
          </a:p>
          <a:p>
            <a:pPr marL="285750" indent="-285750">
              <a:buFont typeface="Wingdings" panose="05000000000000000000" pitchFamily="2" charset="2"/>
              <a:buChar char="ü"/>
            </a:pPr>
            <a:r>
              <a:rPr lang="en-US" sz="1300" b="1" dirty="0">
                <a:latin typeface="Montserrat" panose="00000500000000000000"/>
              </a:rPr>
              <a:t>Aligns with industry standards</a:t>
            </a:r>
            <a:r>
              <a:rPr lang="en-US" sz="1300" dirty="0">
                <a:latin typeface="Montserrat" panose="00000500000000000000"/>
              </a:rPr>
              <a:t> by providing a balanced approach to security and performance.</a:t>
            </a:r>
          </a:p>
        </p:txBody>
      </p:sp>
    </p:spTree>
    <p:extLst>
      <p:ext uri="{BB962C8B-B14F-4D97-AF65-F5344CB8AC3E}">
        <p14:creationId xmlns:p14="http://schemas.microsoft.com/office/powerpoint/2010/main" val="4542083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FFF8F3"/>
            </a:gs>
          </a:gsLst>
          <a:lin ang="5400000" scaled="1"/>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14</a:t>
            </a:fld>
            <a:endParaRPr lang="en" dirty="0"/>
          </a:p>
        </p:txBody>
      </p:sp>
      <p:sp>
        <p:nvSpPr>
          <p:cNvPr id="3" name="Title 2"/>
          <p:cNvSpPr>
            <a:spLocks noGrp="1"/>
          </p:cNvSpPr>
          <p:nvPr>
            <p:ph type="title"/>
          </p:nvPr>
        </p:nvSpPr>
        <p:spPr>
          <a:xfrm>
            <a:off x="306988" y="56567"/>
            <a:ext cx="7315200" cy="572700"/>
          </a:xfrm>
        </p:spPr>
        <p:txBody>
          <a:bodyPr/>
          <a:lstStyle/>
          <a:p>
            <a:r>
              <a:rPr lang="en-US" dirty="0" smtClean="0">
                <a:effectLst>
                  <a:outerShdw blurRad="38100" dist="38100" dir="2700000" algn="tl">
                    <a:srgbClr val="000000">
                      <a:alpha val="43137"/>
                    </a:srgbClr>
                  </a:outerShdw>
                </a:effectLst>
              </a:rPr>
              <a:t>Data  Flow</a:t>
            </a:r>
            <a:br>
              <a:rPr lang="en-US" dirty="0" smtClean="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 </a:t>
            </a:r>
            <a:r>
              <a:rPr lang="en-US" dirty="0" smtClean="0">
                <a:effectLst>
                  <a:outerShdw blurRad="38100" dist="38100" dir="2700000" algn="tl">
                    <a:srgbClr val="000000">
                      <a:alpha val="43137"/>
                    </a:srgbClr>
                  </a:outerShdw>
                </a:effectLst>
              </a:rPr>
              <a:t>Diagrams</a:t>
            </a:r>
            <a:endParaRPr lang="en-IN" dirty="0">
              <a:effectLst>
                <a:outerShdw blurRad="38100" dist="38100" dir="2700000" algn="tl">
                  <a:srgbClr val="000000">
                    <a:alpha val="43137"/>
                  </a:srgbClr>
                </a:outerShdw>
              </a:effectLs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1162" y="116885"/>
            <a:ext cx="4962376" cy="4914064"/>
          </a:xfrm>
          <a:prstGeom prst="rect">
            <a:avLst/>
          </a:prstGeom>
          <a:effectLst/>
        </p:spPr>
      </p:pic>
    </p:spTree>
    <p:extLst>
      <p:ext uri="{BB962C8B-B14F-4D97-AF65-F5344CB8AC3E}">
        <p14:creationId xmlns:p14="http://schemas.microsoft.com/office/powerpoint/2010/main" val="17626817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FFF8F3"/>
            </a:gs>
          </a:gsLst>
          <a:lin ang="5400000" scaled="1"/>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15</a:t>
            </a:fld>
            <a:endParaRPr lang="en" dirty="0"/>
          </a:p>
        </p:txBody>
      </p:sp>
      <p:sp>
        <p:nvSpPr>
          <p:cNvPr id="3" name="Title 2"/>
          <p:cNvSpPr>
            <a:spLocks noGrp="1"/>
          </p:cNvSpPr>
          <p:nvPr>
            <p:ph type="title"/>
          </p:nvPr>
        </p:nvSpPr>
        <p:spPr>
          <a:xfrm>
            <a:off x="306987" y="97534"/>
            <a:ext cx="7781363" cy="572700"/>
          </a:xfrm>
        </p:spPr>
        <p:txBody>
          <a:bodyPr/>
          <a:lstStyle/>
          <a:p>
            <a:r>
              <a:rPr lang="en-US" dirty="0" smtClean="0">
                <a:effectLst>
                  <a:outerShdw blurRad="38100" dist="38100" dir="2700000" algn="tl">
                    <a:srgbClr val="000000">
                      <a:alpha val="43137"/>
                    </a:srgbClr>
                  </a:outerShdw>
                </a:effectLst>
              </a:rPr>
              <a:t>Client Side Modules		Server Side Modules</a:t>
            </a:r>
            <a:endParaRPr lang="en-IN" dirty="0">
              <a:effectLst>
                <a:outerShdw blurRad="38100" dist="38100" dir="2700000" algn="tl">
                  <a:srgbClr val="000000">
                    <a:alpha val="43137"/>
                  </a:srgbClr>
                </a:outerShdw>
              </a:effectLst>
            </a:endParaRPr>
          </a:p>
        </p:txBody>
      </p:sp>
      <p:sp>
        <p:nvSpPr>
          <p:cNvPr id="5" name="Rectangle 4"/>
          <p:cNvSpPr/>
          <p:nvPr/>
        </p:nvSpPr>
        <p:spPr>
          <a:xfrm>
            <a:off x="230241" y="517753"/>
            <a:ext cx="4445837" cy="4293483"/>
          </a:xfrm>
          <a:prstGeom prst="rect">
            <a:avLst/>
          </a:prstGeom>
        </p:spPr>
        <p:txBody>
          <a:bodyPr wrap="square">
            <a:spAutoFit/>
          </a:bodyPr>
          <a:lstStyle/>
          <a:p>
            <a:pPr algn="just"/>
            <a:r>
              <a:rPr lang="en-US" sz="1300" b="1" dirty="0">
                <a:solidFill>
                  <a:srgbClr val="FF0000"/>
                </a:solidFill>
                <a:latin typeface="Montserrat" panose="00000500000000000000"/>
              </a:rPr>
              <a:t>Home </a:t>
            </a:r>
            <a:r>
              <a:rPr lang="en-US" sz="1300" b="1" dirty="0" smtClean="0">
                <a:solidFill>
                  <a:srgbClr val="FF0000"/>
                </a:solidFill>
                <a:latin typeface="Montserrat" panose="00000500000000000000"/>
              </a:rPr>
              <a:t>Page</a:t>
            </a:r>
            <a:r>
              <a:rPr lang="en-US" sz="1300" dirty="0">
                <a:solidFill>
                  <a:srgbClr val="FF0000"/>
                </a:solidFill>
                <a:latin typeface="Montserrat" panose="00000500000000000000"/>
              </a:rPr>
              <a:t> </a:t>
            </a:r>
            <a:r>
              <a:rPr lang="en-US" sz="1300" dirty="0" smtClean="0">
                <a:latin typeface="Montserrat" panose="00000500000000000000"/>
              </a:rPr>
              <a:t>- Welcome </a:t>
            </a:r>
            <a:r>
              <a:rPr lang="en-US" sz="1300" dirty="0">
                <a:latin typeface="Montserrat" panose="00000500000000000000"/>
              </a:rPr>
              <a:t>page with navigation options</a:t>
            </a:r>
            <a:r>
              <a:rPr lang="en-US" sz="1300" dirty="0" smtClean="0">
                <a:latin typeface="Montserrat" panose="00000500000000000000"/>
              </a:rPr>
              <a:t>.</a:t>
            </a:r>
          </a:p>
          <a:p>
            <a:pPr algn="just"/>
            <a:endParaRPr lang="en-US" sz="1300" dirty="0">
              <a:latin typeface="Montserrat" panose="00000500000000000000"/>
            </a:endParaRPr>
          </a:p>
          <a:p>
            <a:pPr algn="just"/>
            <a:r>
              <a:rPr lang="en-US" sz="1300" b="1" dirty="0">
                <a:solidFill>
                  <a:srgbClr val="FF0000"/>
                </a:solidFill>
                <a:latin typeface="Montserrat" panose="00000500000000000000"/>
              </a:rPr>
              <a:t>Login and Signup </a:t>
            </a:r>
            <a:r>
              <a:rPr lang="en-US" sz="1300" b="1" dirty="0" smtClean="0">
                <a:solidFill>
                  <a:srgbClr val="FF0000"/>
                </a:solidFill>
                <a:latin typeface="Montserrat" panose="00000500000000000000"/>
              </a:rPr>
              <a:t>Pages :</a:t>
            </a:r>
            <a:endParaRPr lang="en-US" sz="1300" dirty="0">
              <a:solidFill>
                <a:srgbClr val="FF0000"/>
              </a:solidFill>
              <a:latin typeface="Montserrat" panose="00000500000000000000"/>
            </a:endParaRPr>
          </a:p>
          <a:p>
            <a:pPr lvl="1" algn="just"/>
            <a:r>
              <a:rPr lang="en-US" sz="1300" b="1" dirty="0">
                <a:latin typeface="Montserrat" panose="00000500000000000000"/>
              </a:rPr>
              <a:t> </a:t>
            </a:r>
            <a:r>
              <a:rPr lang="en-US" sz="1300" b="1" dirty="0" smtClean="0">
                <a:latin typeface="Montserrat" panose="00000500000000000000"/>
              </a:rPr>
              <a:t>    </a:t>
            </a:r>
            <a:r>
              <a:rPr lang="en-US" sz="1300" b="1" dirty="0" smtClean="0">
                <a:solidFill>
                  <a:schemeClr val="bg1">
                    <a:lumMod val="50000"/>
                  </a:schemeClr>
                </a:solidFill>
                <a:latin typeface="Montserrat" panose="00000500000000000000"/>
              </a:rPr>
              <a:t>Signup</a:t>
            </a:r>
            <a:r>
              <a:rPr lang="en-US" sz="1300" dirty="0">
                <a:latin typeface="Montserrat" panose="00000500000000000000"/>
              </a:rPr>
              <a:t>: </a:t>
            </a:r>
            <a:r>
              <a:rPr lang="en-US" sz="1300" dirty="0" smtClean="0">
                <a:latin typeface="Montserrat" panose="00000500000000000000"/>
              </a:rPr>
              <a:t>Register by details </a:t>
            </a:r>
            <a:r>
              <a:rPr lang="en-US" sz="1300" dirty="0">
                <a:latin typeface="Montserrat" panose="00000500000000000000"/>
              </a:rPr>
              <a:t>and password policy.</a:t>
            </a:r>
          </a:p>
          <a:p>
            <a:pPr lvl="1" algn="just"/>
            <a:r>
              <a:rPr lang="en-US" sz="1300" b="1" dirty="0" smtClean="0">
                <a:latin typeface="Montserrat" panose="00000500000000000000"/>
              </a:rPr>
              <a:t>     </a:t>
            </a:r>
            <a:r>
              <a:rPr lang="en-US" sz="1300" b="1" dirty="0" smtClean="0">
                <a:solidFill>
                  <a:schemeClr val="bg1">
                    <a:lumMod val="50000"/>
                  </a:schemeClr>
                </a:solidFill>
                <a:latin typeface="Montserrat" panose="00000500000000000000"/>
              </a:rPr>
              <a:t>Login</a:t>
            </a:r>
            <a:r>
              <a:rPr lang="en-US" sz="1300" dirty="0">
                <a:latin typeface="Montserrat" panose="00000500000000000000"/>
              </a:rPr>
              <a:t>: </a:t>
            </a:r>
            <a:r>
              <a:rPr lang="en-US" sz="1300" dirty="0" smtClean="0">
                <a:latin typeface="Montserrat" panose="00000500000000000000"/>
              </a:rPr>
              <a:t>Using credentials </a:t>
            </a:r>
            <a:r>
              <a:rPr lang="en-US" sz="1300" dirty="0">
                <a:latin typeface="Montserrat" panose="00000500000000000000"/>
              </a:rPr>
              <a:t>and receive a JWT token</a:t>
            </a:r>
            <a:r>
              <a:rPr lang="en-US" sz="1300" dirty="0" smtClean="0">
                <a:latin typeface="Montserrat" panose="00000500000000000000"/>
              </a:rPr>
              <a:t>.</a:t>
            </a:r>
          </a:p>
          <a:p>
            <a:pPr lvl="1" algn="just"/>
            <a:r>
              <a:rPr lang="en-US" sz="1300" dirty="0">
                <a:latin typeface="Montserrat" panose="00000500000000000000"/>
              </a:rPr>
              <a:t> </a:t>
            </a:r>
            <a:r>
              <a:rPr lang="en-US" sz="1300" dirty="0" smtClean="0">
                <a:latin typeface="Montserrat" panose="00000500000000000000"/>
              </a:rPr>
              <a:t>    </a:t>
            </a:r>
            <a:r>
              <a:rPr lang="en-US" sz="1300" b="1" dirty="0" smtClean="0">
                <a:solidFill>
                  <a:schemeClr val="bg1">
                    <a:lumMod val="50000"/>
                  </a:schemeClr>
                </a:solidFill>
                <a:latin typeface="Montserrat" panose="00000500000000000000"/>
              </a:rPr>
              <a:t>Forget Password</a:t>
            </a:r>
            <a:r>
              <a:rPr lang="en-US" sz="1300" dirty="0" smtClean="0">
                <a:latin typeface="Montserrat" panose="00000500000000000000"/>
              </a:rPr>
              <a:t>: </a:t>
            </a:r>
            <a:r>
              <a:rPr lang="en-US" sz="1300" dirty="0">
                <a:latin typeface="Montserrat" panose="00000500000000000000"/>
              </a:rPr>
              <a:t>Using </a:t>
            </a:r>
            <a:r>
              <a:rPr lang="en-US" sz="1300" dirty="0" smtClean="0">
                <a:latin typeface="Montserrat" panose="00000500000000000000"/>
              </a:rPr>
              <a:t>OTP change password.</a:t>
            </a:r>
            <a:endParaRPr lang="en-US" sz="1300" dirty="0">
              <a:latin typeface="Montserrat" panose="00000500000000000000"/>
            </a:endParaRPr>
          </a:p>
          <a:p>
            <a:pPr lvl="1" algn="just"/>
            <a:endParaRPr lang="en-US" sz="1300" dirty="0">
              <a:latin typeface="Montserrat" panose="00000500000000000000"/>
            </a:endParaRPr>
          </a:p>
          <a:p>
            <a:pPr algn="just"/>
            <a:r>
              <a:rPr lang="en-US" sz="1300" b="1" dirty="0">
                <a:solidFill>
                  <a:srgbClr val="FF0000"/>
                </a:solidFill>
                <a:latin typeface="Montserrat" panose="00000500000000000000"/>
              </a:rPr>
              <a:t>Profile Section</a:t>
            </a:r>
            <a:endParaRPr lang="en-US" sz="1300" dirty="0">
              <a:solidFill>
                <a:srgbClr val="FF0000"/>
              </a:solidFill>
              <a:latin typeface="Montserrat" panose="00000500000000000000"/>
            </a:endParaRPr>
          </a:p>
          <a:p>
            <a:pPr lvl="1" algn="just"/>
            <a:r>
              <a:rPr lang="en-US" sz="1300" b="1" dirty="0">
                <a:latin typeface="Montserrat" panose="00000500000000000000"/>
              </a:rPr>
              <a:t> </a:t>
            </a:r>
            <a:r>
              <a:rPr lang="en-US" sz="1300" b="1" dirty="0" smtClean="0">
                <a:latin typeface="Montserrat" panose="00000500000000000000"/>
              </a:rPr>
              <a:t>  </a:t>
            </a:r>
            <a:r>
              <a:rPr lang="en-US" sz="1300" b="1" dirty="0" smtClean="0">
                <a:solidFill>
                  <a:schemeClr val="bg1">
                    <a:lumMod val="50000"/>
                  </a:schemeClr>
                </a:solidFill>
                <a:latin typeface="Montserrat" panose="00000500000000000000"/>
              </a:rPr>
              <a:t> Access</a:t>
            </a:r>
            <a:r>
              <a:rPr lang="en-US" sz="1300" dirty="0" smtClean="0">
                <a:latin typeface="Montserrat" panose="00000500000000000000"/>
              </a:rPr>
              <a:t>: Companies use JWT token to access </a:t>
            </a:r>
            <a:r>
              <a:rPr lang="en-US" sz="1300" dirty="0">
                <a:latin typeface="Montserrat" panose="00000500000000000000"/>
              </a:rPr>
              <a:t>profile.</a:t>
            </a:r>
          </a:p>
          <a:p>
            <a:pPr lvl="1" algn="just"/>
            <a:r>
              <a:rPr lang="en-US" sz="1300" b="1" dirty="0" smtClean="0">
                <a:latin typeface="Montserrat" panose="00000500000000000000"/>
              </a:rPr>
              <a:t>    </a:t>
            </a:r>
            <a:r>
              <a:rPr lang="en-US" sz="1300" b="1" dirty="0" smtClean="0">
                <a:solidFill>
                  <a:schemeClr val="bg1">
                    <a:lumMod val="50000"/>
                  </a:schemeClr>
                </a:solidFill>
                <a:latin typeface="Montserrat" panose="00000500000000000000"/>
              </a:rPr>
              <a:t>Display </a:t>
            </a:r>
            <a:r>
              <a:rPr lang="en-US" sz="1300" b="1" dirty="0">
                <a:solidFill>
                  <a:schemeClr val="bg1">
                    <a:lumMod val="50000"/>
                  </a:schemeClr>
                </a:solidFill>
                <a:latin typeface="Montserrat" panose="00000500000000000000"/>
              </a:rPr>
              <a:t>Details</a:t>
            </a:r>
            <a:r>
              <a:rPr lang="en-US" sz="1300" dirty="0">
                <a:latin typeface="Montserrat" panose="00000500000000000000"/>
              </a:rPr>
              <a:t>: Fetch and display company details using the JWT token.</a:t>
            </a:r>
          </a:p>
          <a:p>
            <a:pPr lvl="1" algn="just"/>
            <a:r>
              <a:rPr lang="en-US" sz="1300" b="1" dirty="0" smtClean="0">
                <a:latin typeface="Montserrat" panose="00000500000000000000"/>
              </a:rPr>
              <a:t>    </a:t>
            </a:r>
            <a:r>
              <a:rPr lang="en-US" sz="1300" b="1" dirty="0" smtClean="0">
                <a:solidFill>
                  <a:schemeClr val="bg1">
                    <a:lumMod val="50000"/>
                  </a:schemeClr>
                </a:solidFill>
                <a:latin typeface="Montserrat" panose="00000500000000000000"/>
              </a:rPr>
              <a:t>Update </a:t>
            </a:r>
            <a:r>
              <a:rPr lang="en-US" sz="1300" b="1" dirty="0">
                <a:solidFill>
                  <a:schemeClr val="bg1">
                    <a:lumMod val="50000"/>
                  </a:schemeClr>
                </a:solidFill>
                <a:latin typeface="Montserrat" panose="00000500000000000000"/>
              </a:rPr>
              <a:t>Policy</a:t>
            </a:r>
            <a:r>
              <a:rPr lang="en-US" sz="1300" dirty="0">
                <a:latin typeface="Montserrat" panose="00000500000000000000"/>
              </a:rPr>
              <a:t>: Companies can update their password policy</a:t>
            </a:r>
            <a:r>
              <a:rPr lang="en-US" sz="1300" dirty="0" smtClean="0">
                <a:latin typeface="Montserrat" panose="00000500000000000000"/>
              </a:rPr>
              <a:t>.</a:t>
            </a:r>
          </a:p>
          <a:p>
            <a:pPr lvl="1" algn="just"/>
            <a:r>
              <a:rPr lang="en-US" sz="1300" b="1" dirty="0">
                <a:latin typeface="Montserrat" panose="00000500000000000000"/>
              </a:rPr>
              <a:t> </a:t>
            </a:r>
            <a:r>
              <a:rPr lang="en-US" sz="1300" b="1" dirty="0" smtClean="0">
                <a:latin typeface="Montserrat" panose="00000500000000000000"/>
              </a:rPr>
              <a:t>   </a:t>
            </a:r>
            <a:r>
              <a:rPr lang="en-US" sz="1300" b="1" dirty="0" smtClean="0">
                <a:solidFill>
                  <a:schemeClr val="bg1">
                    <a:lumMod val="50000"/>
                  </a:schemeClr>
                </a:solidFill>
                <a:latin typeface="Montserrat" panose="00000500000000000000"/>
              </a:rPr>
              <a:t>Update Password</a:t>
            </a:r>
            <a:r>
              <a:rPr lang="en-US" sz="1300" dirty="0" smtClean="0">
                <a:latin typeface="Montserrat" panose="00000500000000000000"/>
              </a:rPr>
              <a:t>: Update password policy</a:t>
            </a:r>
          </a:p>
          <a:p>
            <a:pPr lvl="1" algn="just"/>
            <a:r>
              <a:rPr lang="en-US" sz="1300" b="1" dirty="0">
                <a:latin typeface="Montserrat" panose="00000500000000000000"/>
              </a:rPr>
              <a:t> </a:t>
            </a:r>
            <a:r>
              <a:rPr lang="en-US" sz="1300" b="1" dirty="0">
                <a:solidFill>
                  <a:schemeClr val="bg1">
                    <a:lumMod val="50000"/>
                  </a:schemeClr>
                </a:solidFill>
                <a:latin typeface="Montserrat" panose="00000500000000000000"/>
              </a:rPr>
              <a:t> </a:t>
            </a:r>
            <a:r>
              <a:rPr lang="en-US" sz="1300" b="1" dirty="0" smtClean="0">
                <a:solidFill>
                  <a:schemeClr val="bg1">
                    <a:lumMod val="50000"/>
                  </a:schemeClr>
                </a:solidFill>
                <a:latin typeface="Montserrat" panose="00000500000000000000"/>
              </a:rPr>
              <a:t>  Test </a:t>
            </a:r>
            <a:r>
              <a:rPr lang="en-US" sz="1300" b="1" dirty="0" err="1" smtClean="0">
                <a:solidFill>
                  <a:schemeClr val="bg1">
                    <a:lumMod val="50000"/>
                  </a:schemeClr>
                </a:solidFill>
                <a:latin typeface="Montserrat" panose="00000500000000000000"/>
              </a:rPr>
              <a:t>Api</a:t>
            </a:r>
            <a:r>
              <a:rPr lang="en-US" sz="1300" dirty="0" smtClean="0">
                <a:latin typeface="Montserrat" panose="00000500000000000000"/>
              </a:rPr>
              <a:t>: Test password against policy.</a:t>
            </a:r>
          </a:p>
          <a:p>
            <a:pPr lvl="1" algn="just"/>
            <a:endParaRPr lang="en-US" sz="1300" dirty="0">
              <a:latin typeface="Montserrat" panose="00000500000000000000"/>
            </a:endParaRPr>
          </a:p>
        </p:txBody>
      </p:sp>
      <p:sp>
        <p:nvSpPr>
          <p:cNvPr id="6" name="Rectangle 5"/>
          <p:cNvSpPr/>
          <p:nvPr/>
        </p:nvSpPr>
        <p:spPr>
          <a:xfrm>
            <a:off x="4839627" y="542960"/>
            <a:ext cx="4148255" cy="3893374"/>
          </a:xfrm>
          <a:prstGeom prst="rect">
            <a:avLst/>
          </a:prstGeom>
        </p:spPr>
        <p:txBody>
          <a:bodyPr wrap="square">
            <a:spAutoFit/>
          </a:bodyPr>
          <a:lstStyle/>
          <a:p>
            <a:r>
              <a:rPr lang="en-IN" sz="1300" b="1" dirty="0" smtClean="0">
                <a:solidFill>
                  <a:srgbClr val="FF1D1D"/>
                </a:solidFill>
                <a:latin typeface="Montserrat" panose="00000500000000000000"/>
              </a:rPr>
              <a:t>1. Authentication </a:t>
            </a:r>
            <a:r>
              <a:rPr lang="en-IN" sz="1300" b="1" dirty="0">
                <a:solidFill>
                  <a:srgbClr val="FF1D1D"/>
                </a:solidFill>
                <a:latin typeface="Montserrat" panose="00000500000000000000"/>
              </a:rPr>
              <a:t>Module</a:t>
            </a:r>
            <a:r>
              <a:rPr lang="en-IN" sz="1300" dirty="0">
                <a:solidFill>
                  <a:srgbClr val="242424"/>
                </a:solidFill>
                <a:latin typeface="Montserrat" panose="00000500000000000000"/>
              </a:rPr>
              <a:t>: </a:t>
            </a:r>
            <a:r>
              <a:rPr lang="en-IN" sz="1300" dirty="0" smtClean="0">
                <a:solidFill>
                  <a:srgbClr val="242424"/>
                </a:solidFill>
                <a:latin typeface="Montserrat" panose="00000500000000000000"/>
              </a:rPr>
              <a:t>Handles </a:t>
            </a:r>
            <a:r>
              <a:rPr lang="en-IN" sz="1300" dirty="0">
                <a:solidFill>
                  <a:srgbClr val="242424"/>
                </a:solidFill>
                <a:latin typeface="Montserrat" panose="00000500000000000000"/>
              </a:rPr>
              <a:t>login, </a:t>
            </a:r>
            <a:r>
              <a:rPr lang="en-IN" sz="1300" dirty="0" smtClean="0">
                <a:solidFill>
                  <a:srgbClr val="242424"/>
                </a:solidFill>
                <a:latin typeface="Montserrat" panose="00000500000000000000"/>
              </a:rPr>
              <a:t>registration </a:t>
            </a:r>
            <a:r>
              <a:rPr lang="en-IN" sz="1300" dirty="0">
                <a:solidFill>
                  <a:srgbClr val="242424"/>
                </a:solidFill>
                <a:latin typeface="Montserrat" panose="00000500000000000000"/>
              </a:rPr>
              <a:t>JWT token generation</a:t>
            </a:r>
            <a:r>
              <a:rPr lang="en-IN" sz="1300" dirty="0" smtClean="0">
                <a:solidFill>
                  <a:srgbClr val="242424"/>
                </a:solidFill>
                <a:latin typeface="Montserrat" panose="00000500000000000000"/>
              </a:rPr>
              <a:t>.</a:t>
            </a:r>
          </a:p>
          <a:p>
            <a:endParaRPr lang="en-IN" sz="1300" dirty="0">
              <a:solidFill>
                <a:srgbClr val="242424"/>
              </a:solidFill>
              <a:latin typeface="Montserrat" panose="00000500000000000000"/>
            </a:endParaRPr>
          </a:p>
          <a:p>
            <a:r>
              <a:rPr lang="en-IN" sz="1300" b="1" dirty="0" smtClean="0">
                <a:solidFill>
                  <a:srgbClr val="FF1D1D"/>
                </a:solidFill>
                <a:latin typeface="Montserrat" panose="00000500000000000000"/>
              </a:rPr>
              <a:t>2. Policy Management Module</a:t>
            </a:r>
            <a:r>
              <a:rPr lang="en-IN" sz="1300" dirty="0" smtClean="0">
                <a:solidFill>
                  <a:srgbClr val="242424"/>
                </a:solidFill>
                <a:latin typeface="Montserrat" panose="00000500000000000000"/>
              </a:rPr>
              <a:t>: Allows companies to define and update password policies.</a:t>
            </a:r>
          </a:p>
          <a:p>
            <a:endParaRPr lang="en-IN" sz="1300" dirty="0" smtClean="0">
              <a:solidFill>
                <a:srgbClr val="242424"/>
              </a:solidFill>
              <a:latin typeface="Montserrat" panose="00000500000000000000"/>
            </a:endParaRPr>
          </a:p>
          <a:p>
            <a:pPr algn="just"/>
            <a:r>
              <a:rPr lang="en-IN" sz="1300" b="1" dirty="0" smtClean="0">
                <a:solidFill>
                  <a:srgbClr val="FF1D1D"/>
                </a:solidFill>
                <a:latin typeface="Montserrat" panose="00000500000000000000"/>
              </a:rPr>
              <a:t>3. Password </a:t>
            </a:r>
            <a:r>
              <a:rPr lang="en-IN" sz="1300" b="1" dirty="0">
                <a:solidFill>
                  <a:srgbClr val="FF1D1D"/>
                </a:solidFill>
                <a:latin typeface="Montserrat" panose="00000500000000000000"/>
              </a:rPr>
              <a:t>Validation Module</a:t>
            </a:r>
            <a:r>
              <a:rPr lang="en-IN" sz="1300" dirty="0">
                <a:solidFill>
                  <a:srgbClr val="242424"/>
                </a:solidFill>
                <a:latin typeface="Montserrat" panose="00000500000000000000"/>
              </a:rPr>
              <a:t>: </a:t>
            </a:r>
            <a:r>
              <a:rPr lang="en-IN" sz="1300" dirty="0" smtClean="0">
                <a:solidFill>
                  <a:srgbClr val="242424"/>
                </a:solidFill>
                <a:latin typeface="Montserrat" panose="00000500000000000000"/>
              </a:rPr>
              <a:t>Validate </a:t>
            </a:r>
            <a:r>
              <a:rPr lang="en-IN" sz="1300" dirty="0">
                <a:solidFill>
                  <a:srgbClr val="242424"/>
                </a:solidFill>
                <a:latin typeface="Montserrat" panose="00000500000000000000"/>
              </a:rPr>
              <a:t>user passwords against defined policies</a:t>
            </a:r>
            <a:r>
              <a:rPr lang="en-IN" sz="1300" dirty="0" smtClean="0">
                <a:solidFill>
                  <a:srgbClr val="242424"/>
                </a:solidFill>
                <a:latin typeface="Montserrat" panose="00000500000000000000"/>
              </a:rPr>
              <a:t>.</a:t>
            </a:r>
          </a:p>
          <a:p>
            <a:pPr algn="just"/>
            <a:endParaRPr lang="en-IN" sz="1300" dirty="0">
              <a:solidFill>
                <a:srgbClr val="242424"/>
              </a:solidFill>
              <a:latin typeface="Montserrat" panose="00000500000000000000"/>
            </a:endParaRPr>
          </a:p>
          <a:p>
            <a:r>
              <a:rPr lang="en-IN" sz="1300" b="1" dirty="0" smtClean="0">
                <a:solidFill>
                  <a:srgbClr val="FF1D1D"/>
                </a:solidFill>
                <a:latin typeface="Montserrat" panose="00000500000000000000"/>
              </a:rPr>
              <a:t>4. Database </a:t>
            </a:r>
            <a:r>
              <a:rPr lang="en-IN" sz="1300" b="1" dirty="0">
                <a:solidFill>
                  <a:srgbClr val="FF1D1D"/>
                </a:solidFill>
                <a:latin typeface="Montserrat" panose="00000500000000000000"/>
              </a:rPr>
              <a:t>Module</a:t>
            </a:r>
            <a:r>
              <a:rPr lang="en-IN" sz="1300" dirty="0">
                <a:solidFill>
                  <a:srgbClr val="242424"/>
                </a:solidFill>
                <a:latin typeface="Montserrat" panose="00000500000000000000"/>
              </a:rPr>
              <a:t>: Manages data storage using </a:t>
            </a:r>
            <a:r>
              <a:rPr lang="en-IN" sz="1300" dirty="0" smtClean="0">
                <a:solidFill>
                  <a:srgbClr val="242424"/>
                </a:solidFill>
                <a:latin typeface="Montserrat" panose="00000500000000000000"/>
              </a:rPr>
              <a:t>MySql.</a:t>
            </a:r>
          </a:p>
          <a:p>
            <a:endParaRPr lang="en-IN" sz="1300" dirty="0">
              <a:solidFill>
                <a:srgbClr val="242424"/>
              </a:solidFill>
              <a:latin typeface="Montserrat" panose="00000500000000000000"/>
            </a:endParaRPr>
          </a:p>
          <a:p>
            <a:r>
              <a:rPr lang="en-IN" sz="1300" b="1" dirty="0" smtClean="0">
                <a:solidFill>
                  <a:srgbClr val="FF1D1D"/>
                </a:solidFill>
                <a:latin typeface="Montserrat" panose="00000500000000000000"/>
              </a:rPr>
              <a:t>5. Eureka Server &amp; Feign Client</a:t>
            </a:r>
            <a:r>
              <a:rPr lang="en-IN" sz="1300" dirty="0" smtClean="0">
                <a:solidFill>
                  <a:srgbClr val="242424"/>
                </a:solidFill>
                <a:latin typeface="Montserrat" panose="00000500000000000000"/>
              </a:rPr>
              <a:t>: </a:t>
            </a:r>
            <a:r>
              <a:rPr lang="en-IN" sz="1300" dirty="0">
                <a:solidFill>
                  <a:srgbClr val="242424"/>
                </a:solidFill>
                <a:latin typeface="Montserrat" panose="00000500000000000000"/>
              </a:rPr>
              <a:t>Exposes services to other </a:t>
            </a:r>
            <a:r>
              <a:rPr lang="en-IN" sz="1300" dirty="0" smtClean="0">
                <a:solidFill>
                  <a:srgbClr val="242424"/>
                </a:solidFill>
                <a:latin typeface="Montserrat" panose="00000500000000000000"/>
              </a:rPr>
              <a:t>systems and manages communication </a:t>
            </a:r>
            <a:r>
              <a:rPr lang="en-US" sz="1300" dirty="0">
                <a:solidFill>
                  <a:srgbClr val="242424"/>
                </a:solidFill>
                <a:latin typeface="Montserrat" panose="00000500000000000000"/>
              </a:rPr>
              <a:t>between services</a:t>
            </a:r>
            <a:r>
              <a:rPr lang="en-IN" sz="1300" dirty="0" smtClean="0">
                <a:solidFill>
                  <a:srgbClr val="242424"/>
                </a:solidFill>
                <a:latin typeface="Montserrat" panose="00000500000000000000"/>
              </a:rPr>
              <a:t>.</a:t>
            </a:r>
          </a:p>
          <a:p>
            <a:endParaRPr lang="en-IN" sz="1300" dirty="0" smtClean="0">
              <a:solidFill>
                <a:srgbClr val="242424"/>
              </a:solidFill>
              <a:latin typeface="Montserrat" panose="00000500000000000000"/>
            </a:endParaRPr>
          </a:p>
          <a:p>
            <a:r>
              <a:rPr lang="en-US" sz="1300" b="1" dirty="0" smtClean="0">
                <a:solidFill>
                  <a:srgbClr val="FF1D1D"/>
                </a:solidFill>
                <a:latin typeface="Montserrat" panose="00000500000000000000"/>
              </a:rPr>
              <a:t>6. Gateway</a:t>
            </a:r>
            <a:r>
              <a:rPr lang="en-US" sz="1300" dirty="0" smtClean="0">
                <a:solidFill>
                  <a:srgbClr val="242424"/>
                </a:solidFill>
                <a:latin typeface="Montserrat" panose="00000500000000000000"/>
              </a:rPr>
              <a:t>: Uses rate limiting, CORS Filter and provides a central location.</a:t>
            </a:r>
            <a:endParaRPr lang="en-IN" sz="1300" dirty="0">
              <a:solidFill>
                <a:srgbClr val="242424"/>
              </a:solidFill>
              <a:latin typeface="Montserrat" panose="00000500000000000000"/>
            </a:endParaRPr>
          </a:p>
        </p:txBody>
      </p:sp>
    </p:spTree>
    <p:extLst>
      <p:ext uri="{BB962C8B-B14F-4D97-AF65-F5344CB8AC3E}">
        <p14:creationId xmlns:p14="http://schemas.microsoft.com/office/powerpoint/2010/main" val="16802324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FFF8F3"/>
            </a:gs>
          </a:gsLst>
          <a:lin ang="5400000" scaled="1"/>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BBB6A0-D6A1-C67A-131C-E9DFB899B861}"/>
              </a:ext>
            </a:extLst>
          </p:cNvPr>
          <p:cNvSpPr>
            <a:spLocks noGrp="1"/>
          </p:cNvSpPr>
          <p:nvPr>
            <p:ph type="sldNum" idx="12"/>
          </p:nvPr>
        </p:nvSpPr>
        <p:spPr/>
        <p:txBody>
          <a:bodyPr/>
          <a:lstStyle/>
          <a:p>
            <a:fld id="{00000000-1234-1234-1234-123412341234}" type="slidenum">
              <a:rPr lang="en" smtClean="0"/>
              <a:pPr/>
              <a:t>16</a:t>
            </a:fld>
            <a:endParaRPr lang="en" dirty="0"/>
          </a:p>
        </p:txBody>
      </p:sp>
      <p:sp>
        <p:nvSpPr>
          <p:cNvPr id="3" name="Title 2">
            <a:extLst>
              <a:ext uri="{FF2B5EF4-FFF2-40B4-BE49-F238E27FC236}">
                <a16:creationId xmlns:a16="http://schemas.microsoft.com/office/drawing/2014/main" id="{E03C7055-C530-5CB5-B332-1A4C14C819D4}"/>
              </a:ext>
            </a:extLst>
          </p:cNvPr>
          <p:cNvSpPr>
            <a:spLocks noGrp="1"/>
          </p:cNvSpPr>
          <p:nvPr>
            <p:ph type="title"/>
          </p:nvPr>
        </p:nvSpPr>
        <p:spPr>
          <a:xfrm>
            <a:off x="306988" y="7434"/>
            <a:ext cx="7315200" cy="572700"/>
          </a:xfrm>
        </p:spPr>
        <p:txBody>
          <a:bodyPr/>
          <a:lstStyle/>
          <a:p>
            <a:r>
              <a:rPr lang="en-GB" dirty="0"/>
              <a:t>Data </a:t>
            </a:r>
            <a:r>
              <a:rPr lang="en-GB" dirty="0" smtClean="0"/>
              <a:t>Flow</a:t>
            </a:r>
            <a:endParaRPr lang="en-IN" dirty="0"/>
          </a:p>
        </p:txBody>
      </p:sp>
      <p:sp>
        <p:nvSpPr>
          <p:cNvPr id="7" name="Google Shape;175;p26">
            <a:extLst>
              <a:ext uri="{FF2B5EF4-FFF2-40B4-BE49-F238E27FC236}">
                <a16:creationId xmlns:a16="http://schemas.microsoft.com/office/drawing/2014/main" id="{AB3F617F-F639-AAC1-5B8D-C6CA68ECBB4D}"/>
              </a:ext>
            </a:extLst>
          </p:cNvPr>
          <p:cNvSpPr txBox="1"/>
          <p:nvPr/>
        </p:nvSpPr>
        <p:spPr>
          <a:xfrm>
            <a:off x="6076534" y="4887142"/>
            <a:ext cx="1944683" cy="256358"/>
          </a:xfrm>
          <a:prstGeom prst="rect">
            <a:avLst/>
          </a:prstGeom>
          <a:noFill/>
          <a:ln>
            <a:noFill/>
          </a:ln>
        </p:spPr>
        <p:txBody>
          <a:bodyPr spcFirstLastPara="1" wrap="square" lIns="91425" tIns="91425" rIns="91425" bIns="91425" anchor="t" anchorCtr="0">
            <a:no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endParaRPr kumimoji="0" sz="1000" b="0" i="1" u="none" strike="noStrike" kern="0" cap="none" spc="0" normalizeH="0" baseline="0" noProof="0" dirty="0">
              <a:ln>
                <a:noFill/>
              </a:ln>
              <a:solidFill>
                <a:srgbClr val="434343"/>
              </a:solidFill>
              <a:effectLst/>
              <a:uLnTx/>
              <a:uFillTx/>
              <a:latin typeface="Montserrat" panose="00000500000000000000" pitchFamily="50" charset="0"/>
              <a:ea typeface="Calibri"/>
              <a:cs typeface="Calibri"/>
              <a:sym typeface="Calibri"/>
            </a:endParaRPr>
          </a:p>
        </p:txBody>
      </p:sp>
      <p:sp>
        <p:nvSpPr>
          <p:cNvPr id="10" name="Rectangle 9"/>
          <p:cNvSpPr/>
          <p:nvPr/>
        </p:nvSpPr>
        <p:spPr>
          <a:xfrm>
            <a:off x="306988" y="396871"/>
            <a:ext cx="5307194" cy="4524315"/>
          </a:xfrm>
          <a:prstGeom prst="rect">
            <a:avLst/>
          </a:prstGeom>
        </p:spPr>
        <p:txBody>
          <a:bodyPr wrap="square">
            <a:spAutoFit/>
          </a:bodyPr>
          <a:lstStyle/>
          <a:p>
            <a:r>
              <a:rPr lang="en-IN" sz="1200" b="1" dirty="0">
                <a:solidFill>
                  <a:srgbClr val="FF0000"/>
                </a:solidFill>
                <a:latin typeface="Montserrat" panose="00000500000000000000"/>
              </a:rPr>
              <a:t>Company Registration</a:t>
            </a:r>
            <a:endParaRPr lang="en-IN" sz="1200" dirty="0">
              <a:solidFill>
                <a:srgbClr val="FF0000"/>
              </a:solidFill>
              <a:latin typeface="Montserrat" panose="00000500000000000000"/>
            </a:endParaRPr>
          </a:p>
          <a:p>
            <a:pPr lvl="1"/>
            <a:r>
              <a:rPr lang="en-IN" sz="1200" b="1" dirty="0" smtClean="0">
                <a:latin typeface="Montserrat" panose="00000500000000000000"/>
              </a:rPr>
              <a:t>	Input</a:t>
            </a:r>
            <a:r>
              <a:rPr lang="en-IN" sz="1200" dirty="0">
                <a:latin typeface="Montserrat" panose="00000500000000000000"/>
              </a:rPr>
              <a:t>: </a:t>
            </a:r>
            <a:r>
              <a:rPr lang="en-IN" sz="1200" dirty="0" smtClean="0">
                <a:latin typeface="Montserrat" panose="00000500000000000000"/>
              </a:rPr>
              <a:t>Details and password policy.</a:t>
            </a:r>
            <a:endParaRPr lang="en-IN" sz="1200" dirty="0">
              <a:latin typeface="Montserrat" panose="00000500000000000000"/>
            </a:endParaRPr>
          </a:p>
          <a:p>
            <a:pPr lvl="1"/>
            <a:r>
              <a:rPr lang="en-IN" sz="1200" b="1" dirty="0" smtClean="0">
                <a:latin typeface="Montserrat" panose="00000500000000000000"/>
              </a:rPr>
              <a:t>	Process</a:t>
            </a:r>
            <a:r>
              <a:rPr lang="en-IN" sz="1200" dirty="0">
                <a:latin typeface="Montserrat" panose="00000500000000000000"/>
              </a:rPr>
              <a:t>: Validate and store details.</a:t>
            </a:r>
          </a:p>
          <a:p>
            <a:pPr lvl="1"/>
            <a:r>
              <a:rPr lang="en-IN" sz="1200" b="1" dirty="0" smtClean="0">
                <a:latin typeface="Montserrat" panose="00000500000000000000"/>
              </a:rPr>
              <a:t>	Output</a:t>
            </a:r>
            <a:r>
              <a:rPr lang="en-IN" sz="1200" dirty="0">
                <a:latin typeface="Montserrat" panose="00000500000000000000"/>
              </a:rPr>
              <a:t>: Registration confirmation.</a:t>
            </a:r>
          </a:p>
          <a:p>
            <a:r>
              <a:rPr lang="en-IN" sz="1200" b="1" dirty="0">
                <a:solidFill>
                  <a:srgbClr val="FF0000"/>
                </a:solidFill>
                <a:latin typeface="Montserrat" panose="00000500000000000000"/>
              </a:rPr>
              <a:t>Company Login</a:t>
            </a:r>
            <a:endParaRPr lang="en-IN" sz="1200" dirty="0">
              <a:solidFill>
                <a:srgbClr val="FF0000"/>
              </a:solidFill>
              <a:latin typeface="Montserrat" panose="00000500000000000000"/>
            </a:endParaRPr>
          </a:p>
          <a:p>
            <a:pPr lvl="1"/>
            <a:r>
              <a:rPr lang="en-IN" sz="1200" b="1" dirty="0" smtClean="0">
                <a:latin typeface="Montserrat" panose="00000500000000000000"/>
              </a:rPr>
              <a:t>	Input</a:t>
            </a:r>
            <a:r>
              <a:rPr lang="en-IN" sz="1200" dirty="0">
                <a:latin typeface="Montserrat" panose="00000500000000000000"/>
              </a:rPr>
              <a:t>: Email and password.</a:t>
            </a:r>
          </a:p>
          <a:p>
            <a:pPr lvl="1"/>
            <a:r>
              <a:rPr lang="en-IN" sz="1200" b="1" dirty="0" smtClean="0">
                <a:latin typeface="Montserrat" panose="00000500000000000000"/>
              </a:rPr>
              <a:t>	Process</a:t>
            </a:r>
            <a:r>
              <a:rPr lang="en-IN" sz="1200" dirty="0">
                <a:latin typeface="Montserrat" panose="00000500000000000000"/>
              </a:rPr>
              <a:t>: </a:t>
            </a:r>
            <a:r>
              <a:rPr lang="en-IN" sz="1200" dirty="0" smtClean="0">
                <a:latin typeface="Montserrat" panose="00000500000000000000"/>
              </a:rPr>
              <a:t>Validate, </a:t>
            </a:r>
            <a:r>
              <a:rPr lang="en-IN" sz="1200" dirty="0">
                <a:latin typeface="Montserrat" panose="00000500000000000000"/>
              </a:rPr>
              <a:t>generate JWT token.</a:t>
            </a:r>
          </a:p>
          <a:p>
            <a:pPr lvl="1"/>
            <a:r>
              <a:rPr lang="en-IN" sz="1200" b="1" dirty="0" smtClean="0">
                <a:latin typeface="Montserrat" panose="00000500000000000000"/>
              </a:rPr>
              <a:t>	Output</a:t>
            </a:r>
            <a:r>
              <a:rPr lang="en-IN" sz="1200" dirty="0">
                <a:latin typeface="Montserrat" panose="00000500000000000000"/>
              </a:rPr>
              <a:t>: Access to company panel.</a:t>
            </a:r>
          </a:p>
          <a:p>
            <a:r>
              <a:rPr lang="en-IN" sz="1200" b="1" dirty="0">
                <a:solidFill>
                  <a:srgbClr val="FF0000"/>
                </a:solidFill>
                <a:latin typeface="Montserrat" panose="00000500000000000000"/>
              </a:rPr>
              <a:t>Accessing the Panel</a:t>
            </a:r>
            <a:endParaRPr lang="en-IN" sz="1200" dirty="0">
              <a:solidFill>
                <a:srgbClr val="FF0000"/>
              </a:solidFill>
              <a:latin typeface="Montserrat" panose="00000500000000000000"/>
            </a:endParaRPr>
          </a:p>
          <a:p>
            <a:pPr lvl="1"/>
            <a:r>
              <a:rPr lang="en-IN" sz="1200" b="1" dirty="0" smtClean="0">
                <a:latin typeface="Montserrat" panose="00000500000000000000"/>
              </a:rPr>
              <a:t>	Input</a:t>
            </a:r>
            <a:r>
              <a:rPr lang="en-IN" sz="1200" dirty="0">
                <a:latin typeface="Montserrat" panose="00000500000000000000"/>
              </a:rPr>
              <a:t>: JWT token.</a:t>
            </a:r>
          </a:p>
          <a:p>
            <a:pPr lvl="1"/>
            <a:r>
              <a:rPr lang="en-IN" sz="1200" b="1" dirty="0" smtClean="0">
                <a:latin typeface="Montserrat" panose="00000500000000000000"/>
              </a:rPr>
              <a:t>	Process</a:t>
            </a:r>
            <a:r>
              <a:rPr lang="en-IN" sz="1200" dirty="0">
                <a:latin typeface="Montserrat" panose="00000500000000000000"/>
              </a:rPr>
              <a:t>: Verify token, grant access.</a:t>
            </a:r>
          </a:p>
          <a:p>
            <a:pPr lvl="1"/>
            <a:r>
              <a:rPr lang="en-IN" sz="1200" b="1" dirty="0" smtClean="0">
                <a:latin typeface="Montserrat" panose="00000500000000000000"/>
              </a:rPr>
              <a:t>	Output</a:t>
            </a:r>
            <a:r>
              <a:rPr lang="en-IN" sz="1200" dirty="0">
                <a:latin typeface="Montserrat" panose="00000500000000000000"/>
              </a:rPr>
              <a:t>: </a:t>
            </a:r>
            <a:r>
              <a:rPr lang="en-IN" sz="1200" dirty="0" smtClean="0">
                <a:latin typeface="Montserrat" panose="00000500000000000000"/>
              </a:rPr>
              <a:t>API key, </a:t>
            </a:r>
            <a:r>
              <a:rPr lang="en-IN" sz="1200" dirty="0">
                <a:latin typeface="Montserrat" panose="00000500000000000000"/>
              </a:rPr>
              <a:t>policy management.</a:t>
            </a:r>
          </a:p>
          <a:p>
            <a:r>
              <a:rPr lang="en-IN" sz="1200" b="1" dirty="0">
                <a:solidFill>
                  <a:srgbClr val="FF0000"/>
                </a:solidFill>
                <a:latin typeface="Montserrat" panose="00000500000000000000"/>
              </a:rPr>
              <a:t>Updating Password Policy</a:t>
            </a:r>
            <a:endParaRPr lang="en-IN" sz="1200" dirty="0">
              <a:solidFill>
                <a:srgbClr val="FF0000"/>
              </a:solidFill>
              <a:latin typeface="Montserrat" panose="00000500000000000000"/>
            </a:endParaRPr>
          </a:p>
          <a:p>
            <a:pPr lvl="1"/>
            <a:r>
              <a:rPr lang="en-IN" sz="1200" b="1" dirty="0" smtClean="0">
                <a:latin typeface="Montserrat" panose="00000500000000000000"/>
              </a:rPr>
              <a:t>	Input</a:t>
            </a:r>
            <a:r>
              <a:rPr lang="en-IN" sz="1200" dirty="0">
                <a:latin typeface="Montserrat" panose="00000500000000000000"/>
              </a:rPr>
              <a:t>: New policy details.</a:t>
            </a:r>
          </a:p>
          <a:p>
            <a:pPr lvl="1"/>
            <a:r>
              <a:rPr lang="en-IN" sz="1200" b="1" dirty="0" smtClean="0">
                <a:latin typeface="Montserrat" panose="00000500000000000000"/>
              </a:rPr>
              <a:t>	Process</a:t>
            </a:r>
            <a:r>
              <a:rPr lang="en-IN" sz="1200" dirty="0">
                <a:latin typeface="Montserrat" panose="00000500000000000000"/>
              </a:rPr>
              <a:t>: Validate and update policy.</a:t>
            </a:r>
          </a:p>
          <a:p>
            <a:pPr lvl="1"/>
            <a:r>
              <a:rPr lang="en-IN" sz="1200" b="1" dirty="0" smtClean="0">
                <a:latin typeface="Montserrat" panose="00000500000000000000"/>
              </a:rPr>
              <a:t>	Output</a:t>
            </a:r>
            <a:r>
              <a:rPr lang="en-IN" sz="1200" dirty="0">
                <a:latin typeface="Montserrat" panose="00000500000000000000"/>
              </a:rPr>
              <a:t>: Update confirmation</a:t>
            </a:r>
            <a:r>
              <a:rPr lang="en-IN" sz="1200" dirty="0" smtClean="0">
                <a:latin typeface="Montserrat" panose="00000500000000000000"/>
              </a:rPr>
              <a:t>.</a:t>
            </a:r>
          </a:p>
          <a:p>
            <a:r>
              <a:rPr lang="en-IN" sz="1200" b="1" dirty="0" smtClean="0">
                <a:solidFill>
                  <a:srgbClr val="FF0000"/>
                </a:solidFill>
                <a:latin typeface="Montserrat" panose="00000500000000000000"/>
              </a:rPr>
              <a:t>Testing Api</a:t>
            </a:r>
            <a:endParaRPr lang="en-IN" sz="1200" dirty="0">
              <a:solidFill>
                <a:srgbClr val="FF0000"/>
              </a:solidFill>
              <a:latin typeface="Montserrat" panose="00000500000000000000"/>
            </a:endParaRPr>
          </a:p>
          <a:p>
            <a:pPr lvl="1"/>
            <a:r>
              <a:rPr lang="en-IN" sz="1200" b="1" dirty="0">
                <a:latin typeface="Montserrat" panose="00000500000000000000"/>
              </a:rPr>
              <a:t>	Input</a:t>
            </a:r>
            <a:r>
              <a:rPr lang="en-IN" sz="1200" dirty="0">
                <a:latin typeface="Montserrat" panose="00000500000000000000"/>
              </a:rPr>
              <a:t>: </a:t>
            </a:r>
            <a:r>
              <a:rPr lang="en-IN" sz="1200" dirty="0" smtClean="0">
                <a:latin typeface="Montserrat" panose="00000500000000000000"/>
              </a:rPr>
              <a:t>Testing Password.</a:t>
            </a:r>
            <a:endParaRPr lang="en-IN" sz="1200" dirty="0">
              <a:latin typeface="Montserrat" panose="00000500000000000000"/>
            </a:endParaRPr>
          </a:p>
          <a:p>
            <a:pPr lvl="1"/>
            <a:r>
              <a:rPr lang="en-IN" sz="1200" b="1" dirty="0">
                <a:latin typeface="Montserrat" panose="00000500000000000000"/>
              </a:rPr>
              <a:t>	Process</a:t>
            </a:r>
            <a:r>
              <a:rPr lang="en-IN" sz="1200" dirty="0">
                <a:latin typeface="Montserrat" panose="00000500000000000000"/>
              </a:rPr>
              <a:t>: </a:t>
            </a:r>
            <a:r>
              <a:rPr lang="en-IN" sz="1200" dirty="0" smtClean="0">
                <a:latin typeface="Montserrat" panose="00000500000000000000"/>
              </a:rPr>
              <a:t>Check with the policy of company.</a:t>
            </a:r>
            <a:endParaRPr lang="en-IN" sz="1200" dirty="0">
              <a:latin typeface="Montserrat" panose="00000500000000000000"/>
            </a:endParaRPr>
          </a:p>
          <a:p>
            <a:pPr lvl="1"/>
            <a:r>
              <a:rPr lang="en-IN" sz="1200" b="1" dirty="0">
                <a:latin typeface="Montserrat" panose="00000500000000000000"/>
              </a:rPr>
              <a:t>	Output</a:t>
            </a:r>
            <a:r>
              <a:rPr lang="en-IN" sz="1200" dirty="0">
                <a:latin typeface="Montserrat" panose="00000500000000000000"/>
              </a:rPr>
              <a:t>: Validation result (pass/fail). </a:t>
            </a:r>
            <a:r>
              <a:rPr lang="en-IN" sz="1200" b="1" dirty="0" smtClean="0">
                <a:solidFill>
                  <a:srgbClr val="FF0000"/>
                </a:solidFill>
                <a:latin typeface="Montserrat" panose="00000500000000000000"/>
              </a:rPr>
              <a:t>Password </a:t>
            </a:r>
            <a:r>
              <a:rPr lang="en-IN" sz="1200" b="1" dirty="0">
                <a:solidFill>
                  <a:srgbClr val="FF0000"/>
                </a:solidFill>
                <a:latin typeface="Montserrat" panose="00000500000000000000"/>
              </a:rPr>
              <a:t>Validation</a:t>
            </a:r>
            <a:endParaRPr lang="en-IN" sz="1200" dirty="0">
              <a:solidFill>
                <a:srgbClr val="FF0000"/>
              </a:solidFill>
              <a:latin typeface="Montserrat" panose="00000500000000000000"/>
            </a:endParaRPr>
          </a:p>
          <a:p>
            <a:pPr lvl="1"/>
            <a:r>
              <a:rPr lang="en-IN" sz="1200" b="1" dirty="0" smtClean="0">
                <a:latin typeface="Montserrat" panose="00000500000000000000"/>
              </a:rPr>
              <a:t>	Input</a:t>
            </a:r>
            <a:r>
              <a:rPr lang="en-IN" sz="1200" dirty="0">
                <a:latin typeface="Montserrat" panose="00000500000000000000"/>
              </a:rPr>
              <a:t>: User password.</a:t>
            </a:r>
          </a:p>
          <a:p>
            <a:pPr lvl="1"/>
            <a:r>
              <a:rPr lang="en-IN" sz="1200" b="1" dirty="0" smtClean="0">
                <a:latin typeface="Montserrat" panose="00000500000000000000"/>
              </a:rPr>
              <a:t>	Process</a:t>
            </a:r>
            <a:r>
              <a:rPr lang="en-IN" sz="1200" dirty="0">
                <a:latin typeface="Montserrat" panose="00000500000000000000"/>
              </a:rPr>
              <a:t>: Fetch policy, validate password.</a:t>
            </a:r>
          </a:p>
          <a:p>
            <a:pPr lvl="1"/>
            <a:r>
              <a:rPr lang="en-IN" sz="1200" b="1" dirty="0" smtClean="0">
                <a:latin typeface="Montserrat" panose="00000500000000000000"/>
              </a:rPr>
              <a:t>	Output</a:t>
            </a:r>
            <a:r>
              <a:rPr lang="en-IN" sz="1200" dirty="0">
                <a:latin typeface="Montserrat" panose="00000500000000000000"/>
              </a:rPr>
              <a:t>: Validation result (pass/fail).</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3778" y="124571"/>
            <a:ext cx="2867663" cy="4901792"/>
          </a:xfrm>
          <a:prstGeom prst="rect">
            <a:avLst/>
          </a:prstGeom>
        </p:spPr>
      </p:pic>
    </p:spTree>
    <p:extLst>
      <p:ext uri="{BB962C8B-B14F-4D97-AF65-F5344CB8AC3E}">
        <p14:creationId xmlns:p14="http://schemas.microsoft.com/office/powerpoint/2010/main" val="39080361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87000">
              <a:schemeClr val="bg1"/>
            </a:gs>
            <a:gs pos="100000">
              <a:srgbClr val="FFF8F3"/>
            </a:gs>
          </a:gsLst>
          <a:lin ang="5400000" scaled="1"/>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17</a:t>
            </a:fld>
            <a:endParaRPr lang="en" dirty="0"/>
          </a:p>
        </p:txBody>
      </p:sp>
      <p:sp>
        <p:nvSpPr>
          <p:cNvPr id="3" name="Title 2"/>
          <p:cNvSpPr>
            <a:spLocks noGrp="1"/>
          </p:cNvSpPr>
          <p:nvPr>
            <p:ph type="title"/>
          </p:nvPr>
        </p:nvSpPr>
        <p:spPr/>
        <p:txBody>
          <a:bodyPr/>
          <a:lstStyle/>
          <a:p>
            <a:r>
              <a:rPr lang="en-US" dirty="0" smtClean="0"/>
              <a:t>Data model Diagram		     </a:t>
            </a:r>
            <a:r>
              <a:rPr lang="en-US" dirty="0" smtClean="0">
                <a:effectLst>
                  <a:outerShdw blurRad="38100" dist="38100" dir="2700000" algn="tl">
                    <a:srgbClr val="000000">
                      <a:alpha val="43137"/>
                    </a:srgbClr>
                  </a:outerShdw>
                </a:effectLst>
              </a:rPr>
              <a:t>ER Diagram</a:t>
            </a:r>
            <a:endParaRPr lang="en-IN" dirty="0">
              <a:effectLst>
                <a:outerShdw blurRad="38100" dist="38100" dir="2700000" algn="tl">
                  <a:srgbClr val="000000">
                    <a:alpha val="43137"/>
                  </a:srgbClr>
                </a:outerShdw>
              </a:effectLst>
            </a:endParaRPr>
          </a:p>
        </p:txBody>
      </p:sp>
      <p:pic>
        <p:nvPicPr>
          <p:cNvPr id="5" name="Picture 4"/>
          <p:cNvPicPr>
            <a:picLocks noChangeAspect="1"/>
          </p:cNvPicPr>
          <p:nvPr/>
        </p:nvPicPr>
        <p:blipFill rotWithShape="1">
          <a:blip r:embed="rId2"/>
          <a:srcRect l="4503" t="3266" r="5294" b="4939"/>
          <a:stretch/>
        </p:blipFill>
        <p:spPr>
          <a:xfrm>
            <a:off x="5687119" y="683943"/>
            <a:ext cx="3419707" cy="367246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988" y="683943"/>
            <a:ext cx="4993558" cy="4148624"/>
          </a:xfrm>
          <a:prstGeom prst="rect">
            <a:avLst/>
          </a:prstGeom>
        </p:spPr>
      </p:pic>
    </p:spTree>
    <p:extLst>
      <p:ext uri="{BB962C8B-B14F-4D97-AF65-F5344CB8AC3E}">
        <p14:creationId xmlns:p14="http://schemas.microsoft.com/office/powerpoint/2010/main" val="41254470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85000">
              <a:schemeClr val="bg1"/>
            </a:gs>
            <a:gs pos="100000">
              <a:srgbClr val="FFF8F3"/>
            </a:gs>
          </a:gsLst>
          <a:lin ang="5400000" scaled="1"/>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18</a:t>
            </a:fld>
            <a:endParaRPr lang="en" dirty="0"/>
          </a:p>
        </p:txBody>
      </p:sp>
      <p:sp>
        <p:nvSpPr>
          <p:cNvPr id="3" name="Title 2"/>
          <p:cNvSpPr>
            <a:spLocks noGrp="1"/>
          </p:cNvSpPr>
          <p:nvPr>
            <p:ph type="title"/>
          </p:nvPr>
        </p:nvSpPr>
        <p:spPr/>
        <p:txBody>
          <a:bodyPr/>
          <a:lstStyle/>
          <a:p>
            <a:r>
              <a:rPr lang="en-US" dirty="0" smtClean="0">
                <a:effectLst>
                  <a:outerShdw blurRad="38100" dist="38100" dir="2700000" algn="tl">
                    <a:srgbClr val="000000">
                      <a:alpha val="43137"/>
                    </a:srgbClr>
                  </a:outerShdw>
                </a:effectLst>
              </a:rPr>
              <a:t>Gateway - Rate Limiting</a:t>
            </a:r>
            <a:endParaRPr lang="en-IN" dirty="0">
              <a:effectLst>
                <a:outerShdw blurRad="38100" dist="38100" dir="2700000" algn="tl">
                  <a:srgbClr val="000000">
                    <a:alpha val="43137"/>
                  </a:srgbClr>
                </a:outerShdw>
              </a:effectLst>
            </a:endParaRPr>
          </a:p>
        </p:txBody>
      </p:sp>
      <p:sp>
        <p:nvSpPr>
          <p:cNvPr id="4" name="Rectangle 3"/>
          <p:cNvSpPr/>
          <p:nvPr/>
        </p:nvSpPr>
        <p:spPr>
          <a:xfrm>
            <a:off x="131193" y="658976"/>
            <a:ext cx="3682526" cy="4154984"/>
          </a:xfrm>
          <a:prstGeom prst="rect">
            <a:avLst/>
          </a:prstGeom>
        </p:spPr>
        <p:txBody>
          <a:bodyPr wrap="square">
            <a:spAutoFit/>
          </a:bodyPr>
          <a:lstStyle/>
          <a:p>
            <a:pPr algn="just">
              <a:buFont typeface="Arial" panose="020B0604020202020204" pitchFamily="34" charset="0"/>
              <a:buChar char="•"/>
            </a:pPr>
            <a:r>
              <a:rPr lang="en-US" sz="1200" b="1" dirty="0">
                <a:solidFill>
                  <a:srgbClr val="242424"/>
                </a:solidFill>
                <a:latin typeface="Montserrat" panose="00000500000000000000"/>
              </a:rPr>
              <a:t>Gateway</a:t>
            </a:r>
            <a:r>
              <a:rPr lang="en-US" sz="1200" dirty="0">
                <a:solidFill>
                  <a:srgbClr val="242424"/>
                </a:solidFill>
                <a:latin typeface="Montserrat" panose="00000500000000000000"/>
              </a:rPr>
              <a:t>: S</a:t>
            </a:r>
            <a:r>
              <a:rPr lang="en-US" sz="1200" dirty="0" smtClean="0">
                <a:solidFill>
                  <a:srgbClr val="242424"/>
                </a:solidFill>
                <a:latin typeface="Montserrat" panose="00000500000000000000"/>
              </a:rPr>
              <a:t>ingle </a:t>
            </a:r>
            <a:r>
              <a:rPr lang="en-US" sz="1200" dirty="0">
                <a:solidFill>
                  <a:srgbClr val="242424"/>
                </a:solidFill>
                <a:latin typeface="Montserrat" panose="00000500000000000000"/>
              </a:rPr>
              <a:t>entry point for all requests, applying rate limiting and routing to appropriate microservices</a:t>
            </a:r>
            <a:r>
              <a:rPr lang="en-US" sz="1200" dirty="0" smtClean="0">
                <a:solidFill>
                  <a:srgbClr val="242424"/>
                </a:solidFill>
                <a:latin typeface="Montserrat" panose="00000500000000000000"/>
              </a:rPr>
              <a:t>.</a:t>
            </a:r>
          </a:p>
          <a:p>
            <a:pPr algn="just">
              <a:buFont typeface="Arial" panose="020B0604020202020204" pitchFamily="34" charset="0"/>
              <a:buChar char="•"/>
            </a:pPr>
            <a:endParaRPr lang="en-US" sz="1200" dirty="0">
              <a:solidFill>
                <a:srgbClr val="242424"/>
              </a:solidFill>
              <a:latin typeface="Montserrat" panose="00000500000000000000"/>
            </a:endParaRPr>
          </a:p>
          <a:p>
            <a:pPr algn="just">
              <a:buFont typeface="Arial" panose="020B0604020202020204" pitchFamily="34" charset="0"/>
              <a:buChar char="•"/>
            </a:pPr>
            <a:r>
              <a:rPr lang="en-US" sz="1200" b="1" dirty="0">
                <a:solidFill>
                  <a:srgbClr val="242424"/>
                </a:solidFill>
                <a:latin typeface="Montserrat" panose="00000500000000000000"/>
              </a:rPr>
              <a:t>Rate Limiting</a:t>
            </a:r>
            <a:r>
              <a:rPr lang="en-US" sz="1200" dirty="0">
                <a:solidFill>
                  <a:srgbClr val="242424"/>
                </a:solidFill>
                <a:latin typeface="Montserrat" panose="00000500000000000000"/>
              </a:rPr>
              <a:t>: Controls the rate of incoming requests to prevent abuse and ensure fair usage</a:t>
            </a:r>
            <a:r>
              <a:rPr lang="en-US" sz="1200" dirty="0" smtClean="0">
                <a:solidFill>
                  <a:srgbClr val="242424"/>
                </a:solidFill>
                <a:latin typeface="Montserrat" panose="00000500000000000000"/>
              </a:rPr>
              <a:t>.</a:t>
            </a:r>
          </a:p>
          <a:p>
            <a:pPr algn="just">
              <a:buFont typeface="Arial" panose="020B0604020202020204" pitchFamily="34" charset="0"/>
              <a:buChar char="•"/>
            </a:pPr>
            <a:endParaRPr lang="en-US" sz="1200" dirty="0">
              <a:solidFill>
                <a:srgbClr val="242424"/>
              </a:solidFill>
              <a:latin typeface="Montserrat" panose="00000500000000000000"/>
            </a:endParaRPr>
          </a:p>
          <a:p>
            <a:pPr algn="just">
              <a:buFont typeface="Arial" panose="020B0604020202020204" pitchFamily="34" charset="0"/>
              <a:buChar char="•"/>
            </a:pPr>
            <a:r>
              <a:rPr lang="en-US" sz="1200" b="1" dirty="0">
                <a:solidFill>
                  <a:srgbClr val="242424"/>
                </a:solidFill>
                <a:latin typeface="Montserrat" panose="00000500000000000000"/>
              </a:rPr>
              <a:t>Redis</a:t>
            </a:r>
            <a:r>
              <a:rPr lang="en-US" sz="1200" dirty="0">
                <a:solidFill>
                  <a:srgbClr val="242424"/>
                </a:solidFill>
                <a:latin typeface="Montserrat" panose="00000500000000000000"/>
              </a:rPr>
              <a:t>: An in-memory data store used for fast access and updates</a:t>
            </a:r>
            <a:r>
              <a:rPr lang="en-US" sz="1200" dirty="0" smtClean="0">
                <a:solidFill>
                  <a:srgbClr val="242424"/>
                </a:solidFill>
                <a:latin typeface="Montserrat" panose="00000500000000000000"/>
              </a:rPr>
              <a:t>.</a:t>
            </a:r>
          </a:p>
          <a:p>
            <a:pPr algn="just">
              <a:buFont typeface="Arial" panose="020B0604020202020204" pitchFamily="34" charset="0"/>
              <a:buChar char="•"/>
            </a:pPr>
            <a:endParaRPr lang="en-US" sz="1200" dirty="0">
              <a:solidFill>
                <a:srgbClr val="242424"/>
              </a:solidFill>
              <a:latin typeface="Montserrat" panose="00000500000000000000"/>
            </a:endParaRPr>
          </a:p>
          <a:p>
            <a:pPr algn="just">
              <a:buFont typeface="Arial" panose="020B0604020202020204" pitchFamily="34" charset="0"/>
              <a:buChar char="•"/>
            </a:pPr>
            <a:r>
              <a:rPr lang="en-US" sz="1200" b="1" dirty="0">
                <a:solidFill>
                  <a:srgbClr val="242424"/>
                </a:solidFill>
                <a:latin typeface="Montserrat" panose="00000500000000000000"/>
              </a:rPr>
              <a:t>IP-Based Tracking</a:t>
            </a:r>
            <a:r>
              <a:rPr lang="en-US" sz="1200" dirty="0">
                <a:solidFill>
                  <a:srgbClr val="242424"/>
                </a:solidFill>
                <a:latin typeface="Montserrat" panose="00000500000000000000"/>
              </a:rPr>
              <a:t>: </a:t>
            </a:r>
            <a:r>
              <a:rPr lang="en-US" sz="1200" dirty="0" smtClean="0">
                <a:solidFill>
                  <a:srgbClr val="242424"/>
                </a:solidFill>
                <a:latin typeface="Montserrat" panose="00000500000000000000"/>
              </a:rPr>
              <a:t>IP is </a:t>
            </a:r>
            <a:r>
              <a:rPr lang="en-US" sz="1200" dirty="0">
                <a:solidFill>
                  <a:srgbClr val="242424"/>
                </a:solidFill>
                <a:latin typeface="Montserrat" panose="00000500000000000000"/>
              </a:rPr>
              <a:t>tracked with a unique key-value pair in Redis</a:t>
            </a:r>
            <a:r>
              <a:rPr lang="en-US" sz="1200" dirty="0" smtClean="0">
                <a:solidFill>
                  <a:srgbClr val="242424"/>
                </a:solidFill>
                <a:latin typeface="Montserrat" panose="00000500000000000000"/>
              </a:rPr>
              <a:t>.</a:t>
            </a:r>
          </a:p>
          <a:p>
            <a:pPr algn="just">
              <a:buFont typeface="Arial" panose="020B0604020202020204" pitchFamily="34" charset="0"/>
              <a:buChar char="•"/>
            </a:pPr>
            <a:endParaRPr lang="en-US" sz="1200" dirty="0">
              <a:solidFill>
                <a:srgbClr val="242424"/>
              </a:solidFill>
              <a:latin typeface="Montserrat" panose="00000500000000000000"/>
            </a:endParaRPr>
          </a:p>
          <a:p>
            <a:pPr algn="just">
              <a:buFont typeface="Arial" panose="020B0604020202020204" pitchFamily="34" charset="0"/>
              <a:buChar char="•"/>
            </a:pPr>
            <a:r>
              <a:rPr lang="en-US" sz="1200" b="1" dirty="0">
                <a:solidFill>
                  <a:srgbClr val="242424"/>
                </a:solidFill>
                <a:latin typeface="Montserrat" panose="00000500000000000000"/>
              </a:rPr>
              <a:t>Cache Storage</a:t>
            </a:r>
            <a:r>
              <a:rPr lang="en-US" sz="1200" dirty="0">
                <a:solidFill>
                  <a:srgbClr val="242424"/>
                </a:solidFill>
                <a:latin typeface="Montserrat" panose="00000500000000000000"/>
              </a:rPr>
              <a:t>: The cache is stored in </a:t>
            </a:r>
            <a:r>
              <a:rPr lang="en-US" sz="1200" dirty="0" smtClean="0">
                <a:solidFill>
                  <a:srgbClr val="242424"/>
                </a:solidFill>
                <a:latin typeface="Montserrat" panose="00000500000000000000"/>
              </a:rPr>
              <a:t>Redis.</a:t>
            </a:r>
          </a:p>
          <a:p>
            <a:pPr algn="just">
              <a:buFont typeface="Arial" panose="020B0604020202020204" pitchFamily="34" charset="0"/>
              <a:buChar char="•"/>
            </a:pPr>
            <a:endParaRPr lang="en-US" sz="1200" dirty="0" smtClean="0">
              <a:solidFill>
                <a:srgbClr val="242424"/>
              </a:solidFill>
              <a:latin typeface="Montserrat" panose="00000500000000000000"/>
            </a:endParaRPr>
          </a:p>
          <a:p>
            <a:pPr algn="just"/>
            <a:r>
              <a:rPr lang="en-US" sz="1200" b="1" dirty="0">
                <a:solidFill>
                  <a:srgbClr val="242424"/>
                </a:solidFill>
                <a:latin typeface="Montserrat" panose="00000500000000000000"/>
              </a:rPr>
              <a:t> </a:t>
            </a:r>
            <a:r>
              <a:rPr lang="en-US" sz="1200" b="1" dirty="0" smtClean="0">
                <a:solidFill>
                  <a:srgbClr val="242424"/>
                </a:solidFill>
                <a:latin typeface="Montserrat" panose="00000500000000000000"/>
              </a:rPr>
              <a:t> - Key-Value </a:t>
            </a:r>
            <a:r>
              <a:rPr lang="en-US" sz="1200" b="1" dirty="0">
                <a:solidFill>
                  <a:srgbClr val="242424"/>
                </a:solidFill>
                <a:latin typeface="Montserrat" panose="00000500000000000000"/>
              </a:rPr>
              <a:t>Pair</a:t>
            </a:r>
            <a:r>
              <a:rPr lang="en-US" sz="1200" dirty="0">
                <a:solidFill>
                  <a:srgbClr val="242424"/>
                </a:solidFill>
                <a:latin typeface="Montserrat" panose="00000500000000000000"/>
              </a:rPr>
              <a:t>: </a:t>
            </a:r>
            <a:r>
              <a:rPr lang="en-US" sz="1200" dirty="0" smtClean="0">
                <a:solidFill>
                  <a:srgbClr val="242424"/>
                </a:solidFill>
                <a:latin typeface="Montserrat" panose="00000500000000000000"/>
              </a:rPr>
              <a:t>&lt;I</a:t>
            </a:r>
            <a:r>
              <a:rPr lang="en-US" sz="1200" dirty="0">
                <a:solidFill>
                  <a:srgbClr val="242424"/>
                </a:solidFill>
                <a:latin typeface="Montserrat" panose="00000500000000000000"/>
              </a:rPr>
              <a:t>P</a:t>
            </a:r>
            <a:r>
              <a:rPr lang="en-US" sz="1200" dirty="0" smtClean="0">
                <a:solidFill>
                  <a:srgbClr val="242424"/>
                </a:solidFill>
                <a:latin typeface="Montserrat" panose="00000500000000000000"/>
              </a:rPr>
              <a:t>, req</a:t>
            </a:r>
            <a:r>
              <a:rPr lang="en-US" sz="1200" dirty="0">
                <a:solidFill>
                  <a:srgbClr val="242424"/>
                </a:solidFill>
                <a:latin typeface="Montserrat" panose="00000500000000000000"/>
              </a:rPr>
              <a:t>C</a:t>
            </a:r>
            <a:r>
              <a:rPr lang="en-US" sz="1200" dirty="0" smtClean="0">
                <a:solidFill>
                  <a:srgbClr val="242424"/>
                </a:solidFill>
                <a:latin typeface="Montserrat" panose="00000500000000000000"/>
              </a:rPr>
              <a:t>ount&gt;</a:t>
            </a:r>
          </a:p>
          <a:p>
            <a:pPr algn="just"/>
            <a:r>
              <a:rPr lang="en-US" sz="1200" b="1" dirty="0">
                <a:solidFill>
                  <a:srgbClr val="242424"/>
                </a:solidFill>
                <a:latin typeface="Montserrat" panose="00000500000000000000"/>
              </a:rPr>
              <a:t> </a:t>
            </a:r>
            <a:r>
              <a:rPr lang="en-US" sz="1200" b="1" dirty="0" smtClean="0">
                <a:solidFill>
                  <a:srgbClr val="242424"/>
                </a:solidFill>
                <a:latin typeface="Montserrat" panose="00000500000000000000"/>
              </a:rPr>
              <a:t> - Expiration </a:t>
            </a:r>
            <a:r>
              <a:rPr lang="en-US" sz="1200" b="1" dirty="0">
                <a:solidFill>
                  <a:srgbClr val="242424"/>
                </a:solidFill>
                <a:latin typeface="Montserrat" panose="00000500000000000000"/>
              </a:rPr>
              <a:t>Time</a:t>
            </a:r>
            <a:r>
              <a:rPr lang="en-US" sz="1200" dirty="0">
                <a:solidFill>
                  <a:srgbClr val="242424"/>
                </a:solidFill>
                <a:latin typeface="Montserrat" panose="00000500000000000000"/>
              </a:rPr>
              <a:t>: Each key has an expiration time of 1 second, resetting every second to create a new rate limiting window</a:t>
            </a:r>
            <a:r>
              <a:rPr lang="en-US" sz="1200" dirty="0" smtClean="0">
                <a:solidFill>
                  <a:srgbClr val="242424"/>
                </a:solidFill>
                <a:latin typeface="Montserrat" panose="00000500000000000000"/>
              </a:rPr>
              <a:t>.</a:t>
            </a:r>
            <a:endParaRPr lang="en-US" sz="1200" dirty="0">
              <a:solidFill>
                <a:srgbClr val="242424"/>
              </a:solidFill>
              <a:latin typeface="Montserrat" panose="0000050000000000000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5757" y="763051"/>
            <a:ext cx="5139995" cy="3647959"/>
          </a:xfrm>
          <a:prstGeom prst="rect">
            <a:avLst/>
          </a:prstGeom>
        </p:spPr>
      </p:pic>
    </p:spTree>
    <p:extLst>
      <p:ext uri="{BB962C8B-B14F-4D97-AF65-F5344CB8AC3E}">
        <p14:creationId xmlns:p14="http://schemas.microsoft.com/office/powerpoint/2010/main" val="13219195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87000">
              <a:schemeClr val="bg1"/>
            </a:gs>
            <a:gs pos="100000">
              <a:srgbClr val="FFF8F3"/>
            </a:gs>
          </a:gsLst>
          <a:lin ang="5400000" scaled="1"/>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19</a:t>
            </a:fld>
            <a:endParaRPr lang="en" dirty="0"/>
          </a:p>
        </p:txBody>
      </p:sp>
      <p:sp>
        <p:nvSpPr>
          <p:cNvPr id="3" name="Title 2"/>
          <p:cNvSpPr>
            <a:spLocks noGrp="1"/>
          </p:cNvSpPr>
          <p:nvPr>
            <p:ph type="title"/>
          </p:nvPr>
        </p:nvSpPr>
        <p:spPr>
          <a:xfrm>
            <a:off x="306988" y="37623"/>
            <a:ext cx="7315200" cy="572700"/>
          </a:xfrm>
        </p:spPr>
        <p:txBody>
          <a:bodyPr/>
          <a:lstStyle/>
          <a:p>
            <a:r>
              <a:rPr lang="en-US" dirty="0" smtClean="0">
                <a:effectLst>
                  <a:outerShdw blurRad="38100" dist="38100" dir="2700000" algn="tl">
                    <a:srgbClr val="000000">
                      <a:alpha val="43137"/>
                    </a:srgbClr>
                  </a:outerShdw>
                </a:effectLst>
              </a:rPr>
              <a:t>API Endpoints : </a:t>
            </a:r>
            <a:endParaRPr lang="en-IN" dirty="0">
              <a:effectLst>
                <a:outerShdw blurRad="38100" dist="38100" dir="2700000" algn="tl">
                  <a:srgbClr val="000000">
                    <a:alpha val="43137"/>
                  </a:srgbClr>
                </a:outerShdw>
              </a:effectLst>
            </a:endParaRPr>
          </a:p>
        </p:txBody>
      </p:sp>
      <p:graphicFrame>
        <p:nvGraphicFramePr>
          <p:cNvPr id="15" name="Table 14"/>
          <p:cNvGraphicFramePr>
            <a:graphicFrameLocks noGrp="1"/>
          </p:cNvGraphicFramePr>
          <p:nvPr>
            <p:extLst>
              <p:ext uri="{D42A27DB-BD31-4B8C-83A1-F6EECF244321}">
                <p14:modId xmlns:p14="http://schemas.microsoft.com/office/powerpoint/2010/main" val="3869852111"/>
              </p:ext>
            </p:extLst>
          </p:nvPr>
        </p:nvGraphicFramePr>
        <p:xfrm>
          <a:off x="306988" y="424469"/>
          <a:ext cx="8385716" cy="4481797"/>
        </p:xfrm>
        <a:graphic>
          <a:graphicData uri="http://schemas.openxmlformats.org/drawingml/2006/table">
            <a:tbl>
              <a:tblPr firstRow="1" bandRow="1">
                <a:tableStyleId>{D27102A9-8310-4765-A935-A1911B00CA55}</a:tableStyleId>
              </a:tblPr>
              <a:tblGrid>
                <a:gridCol w="3655412">
                  <a:extLst>
                    <a:ext uri="{9D8B030D-6E8A-4147-A177-3AD203B41FA5}">
                      <a16:colId xmlns:a16="http://schemas.microsoft.com/office/drawing/2014/main" val="670534581"/>
                    </a:ext>
                  </a:extLst>
                </a:gridCol>
                <a:gridCol w="669073">
                  <a:extLst>
                    <a:ext uri="{9D8B030D-6E8A-4147-A177-3AD203B41FA5}">
                      <a16:colId xmlns:a16="http://schemas.microsoft.com/office/drawing/2014/main" val="3216759319"/>
                    </a:ext>
                  </a:extLst>
                </a:gridCol>
                <a:gridCol w="2728332">
                  <a:extLst>
                    <a:ext uri="{9D8B030D-6E8A-4147-A177-3AD203B41FA5}">
                      <a16:colId xmlns:a16="http://schemas.microsoft.com/office/drawing/2014/main" val="3620133790"/>
                    </a:ext>
                  </a:extLst>
                </a:gridCol>
                <a:gridCol w="1332899">
                  <a:extLst>
                    <a:ext uri="{9D8B030D-6E8A-4147-A177-3AD203B41FA5}">
                      <a16:colId xmlns:a16="http://schemas.microsoft.com/office/drawing/2014/main" val="3136201991"/>
                    </a:ext>
                  </a:extLst>
                </a:gridCol>
              </a:tblGrid>
              <a:tr h="262331">
                <a:tc>
                  <a:txBody>
                    <a:bodyPr/>
                    <a:lstStyle/>
                    <a:p>
                      <a:r>
                        <a:rPr lang="en-US" sz="1000" dirty="0" smtClean="0">
                          <a:latin typeface="Montserrat" panose="00000500000000000000"/>
                        </a:rPr>
                        <a:t>Endpoint</a:t>
                      </a:r>
                      <a:endParaRPr lang="en-IN" sz="1000" dirty="0">
                        <a:latin typeface="Montserrat" panose="0000050000000000000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000" dirty="0" smtClean="0">
                          <a:latin typeface="Montserrat" panose="00000500000000000000"/>
                        </a:rPr>
                        <a:t>Method</a:t>
                      </a:r>
                      <a:endParaRPr lang="en-IN" sz="1000" dirty="0">
                        <a:latin typeface="Montserrat" panose="0000050000000000000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000" dirty="0" smtClean="0">
                          <a:latin typeface="Montserrat" panose="00000500000000000000"/>
                        </a:rPr>
                        <a:t>Parameters</a:t>
                      </a:r>
                      <a:endParaRPr lang="en-IN" sz="1000" dirty="0">
                        <a:latin typeface="Montserrat" panose="0000050000000000000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000" dirty="0" smtClean="0">
                          <a:latin typeface="Montserrat" panose="00000500000000000000"/>
                        </a:rPr>
                        <a:t>Action</a:t>
                      </a:r>
                      <a:endParaRPr lang="en-IN" sz="1000" dirty="0">
                        <a:latin typeface="Montserrat" panose="0000050000000000000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65129139"/>
                  </a:ext>
                </a:extLst>
              </a:tr>
              <a:tr h="42628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dirty="0" smtClean="0">
                          <a:solidFill>
                            <a:srgbClr val="CE9178"/>
                          </a:solidFill>
                          <a:latin typeface="Montserrat" panose="00000500000000000000"/>
                        </a:rPr>
                        <a:t>http://localhost:8084/auth/register</a:t>
                      </a:r>
                      <a:endParaRPr lang="en-IN" sz="1000" dirty="0" smtClean="0">
                        <a:solidFill>
                          <a:srgbClr val="CCCCCC"/>
                        </a:solidFill>
                        <a:latin typeface="Montserrat" panose="00000500000000000000"/>
                      </a:endParaRPr>
                    </a:p>
                    <a:p>
                      <a:endParaRPr lang="en-IN" sz="1000" dirty="0">
                        <a:latin typeface="Montserrat" panose="0000050000000000000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000" dirty="0" smtClean="0">
                          <a:solidFill>
                            <a:srgbClr val="FF4411"/>
                          </a:solidFill>
                          <a:latin typeface="Montserrat" panose="00000500000000000000"/>
                        </a:rPr>
                        <a:t>POST</a:t>
                      </a:r>
                      <a:endParaRPr lang="en-IN" sz="1000" dirty="0">
                        <a:solidFill>
                          <a:srgbClr val="FF4411"/>
                        </a:solidFill>
                        <a:latin typeface="Montserrat" panose="0000050000000000000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000" dirty="0" smtClean="0">
                          <a:solidFill>
                            <a:srgbClr val="FF4411"/>
                          </a:solidFill>
                          <a:latin typeface="Montserrat" panose="00000500000000000000"/>
                        </a:rPr>
                        <a:t>Details</a:t>
                      </a:r>
                      <a:r>
                        <a:rPr lang="en-US" sz="1000" baseline="0" dirty="0" smtClean="0">
                          <a:solidFill>
                            <a:srgbClr val="FF4411"/>
                          </a:solidFill>
                          <a:latin typeface="Montserrat" panose="00000500000000000000"/>
                        </a:rPr>
                        <a:t> of company and policy as JSON.</a:t>
                      </a:r>
                      <a:endParaRPr lang="en-IN" sz="1000" dirty="0">
                        <a:solidFill>
                          <a:srgbClr val="FF4411"/>
                        </a:solidFill>
                        <a:latin typeface="Montserrat" panose="0000050000000000000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000" dirty="0" smtClean="0">
                          <a:solidFill>
                            <a:srgbClr val="FF4411"/>
                          </a:solidFill>
                          <a:latin typeface="Montserrat" panose="00000500000000000000"/>
                        </a:rPr>
                        <a:t>Register</a:t>
                      </a:r>
                      <a:r>
                        <a:rPr lang="en-US" sz="1000" baseline="0" dirty="0" smtClean="0">
                          <a:solidFill>
                            <a:srgbClr val="FF4411"/>
                          </a:solidFill>
                          <a:latin typeface="Montserrat" panose="00000500000000000000"/>
                        </a:rPr>
                        <a:t> the company.</a:t>
                      </a:r>
                      <a:endParaRPr lang="en-IN" sz="1000" dirty="0">
                        <a:solidFill>
                          <a:srgbClr val="FF4411"/>
                        </a:solidFill>
                        <a:latin typeface="Montserrat" panose="0000050000000000000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474220119"/>
                  </a:ext>
                </a:extLst>
              </a:tr>
              <a:tr h="42628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dirty="0" smtClean="0">
                          <a:solidFill>
                            <a:srgbClr val="CE9178"/>
                          </a:solidFill>
                          <a:latin typeface="Montserrat" panose="00000500000000000000"/>
                        </a:rPr>
                        <a:t>http://localhost:8084/auth/login</a:t>
                      </a:r>
                      <a:endParaRPr lang="en-IN" sz="1000" dirty="0" smtClean="0">
                        <a:solidFill>
                          <a:srgbClr val="CCCCCC"/>
                        </a:solidFill>
                        <a:latin typeface="Montserrat" panose="00000500000000000000"/>
                      </a:endParaRPr>
                    </a:p>
                    <a:p>
                      <a:endParaRPr lang="en-IN" sz="1000" dirty="0">
                        <a:latin typeface="Montserrat" panose="0000050000000000000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000" dirty="0" smtClean="0">
                          <a:solidFill>
                            <a:srgbClr val="FF4411"/>
                          </a:solidFill>
                          <a:latin typeface="Montserrat" panose="00000500000000000000"/>
                        </a:rPr>
                        <a:t>GET</a:t>
                      </a:r>
                      <a:endParaRPr lang="en-IN" sz="1000" dirty="0">
                        <a:solidFill>
                          <a:srgbClr val="FF4411"/>
                        </a:solidFill>
                        <a:latin typeface="Montserrat" panose="0000050000000000000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000" dirty="0" smtClean="0">
                          <a:solidFill>
                            <a:srgbClr val="FF4411"/>
                          </a:solidFill>
                          <a:latin typeface="Montserrat" panose="00000500000000000000"/>
                        </a:rPr>
                        <a:t>Email and Password as Params</a:t>
                      </a:r>
                      <a:endParaRPr lang="en-IN" sz="1000" dirty="0">
                        <a:solidFill>
                          <a:srgbClr val="FF4411"/>
                        </a:solidFill>
                        <a:latin typeface="Montserrat" panose="0000050000000000000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000" dirty="0" smtClean="0">
                          <a:solidFill>
                            <a:srgbClr val="FF4411"/>
                          </a:solidFill>
                          <a:latin typeface="Montserrat" panose="00000500000000000000"/>
                        </a:rPr>
                        <a:t>Login</a:t>
                      </a:r>
                      <a:endParaRPr lang="en-IN" sz="1000" dirty="0">
                        <a:solidFill>
                          <a:srgbClr val="FF4411"/>
                        </a:solidFill>
                        <a:latin typeface="Montserrat" panose="0000050000000000000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94402790"/>
                  </a:ext>
                </a:extLst>
              </a:tr>
              <a:tr h="47457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dirty="0" smtClean="0">
                          <a:solidFill>
                            <a:srgbClr val="CE9178"/>
                          </a:solidFill>
                          <a:latin typeface="Montserrat" panose="00000500000000000000"/>
                        </a:rPr>
                        <a:t>http://localhost:8084/otp/generate-otp?email=${</a:t>
                      </a:r>
                      <a:r>
                        <a:rPr lang="en-IN" sz="1000" dirty="0" smtClean="0">
                          <a:solidFill>
                            <a:srgbClr val="4FC1FF"/>
                          </a:solidFill>
                          <a:latin typeface="Montserrat" panose="00000500000000000000"/>
                        </a:rPr>
                        <a:t>email</a:t>
                      </a:r>
                      <a:r>
                        <a:rPr lang="en-IN" sz="1000" dirty="0" smtClean="0">
                          <a:solidFill>
                            <a:srgbClr val="CE9178"/>
                          </a:solidFill>
                          <a:latin typeface="Montserrat" panose="00000500000000000000"/>
                        </a:rPr>
                        <a:t>}</a:t>
                      </a:r>
                      <a:endParaRPr lang="en-IN" sz="1000" dirty="0" smtClean="0">
                        <a:solidFill>
                          <a:srgbClr val="CCCCCC"/>
                        </a:solidFill>
                        <a:latin typeface="Montserrat" panose="00000500000000000000"/>
                      </a:endParaRPr>
                    </a:p>
                    <a:p>
                      <a:endParaRPr lang="en-IN" sz="1000" dirty="0">
                        <a:latin typeface="Montserrat" panose="0000050000000000000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000" dirty="0" smtClean="0">
                          <a:solidFill>
                            <a:srgbClr val="FF4411"/>
                          </a:solidFill>
                          <a:latin typeface="Montserrat" panose="00000500000000000000"/>
                        </a:rPr>
                        <a:t>POST</a:t>
                      </a:r>
                      <a:endParaRPr lang="en-IN" sz="1000" dirty="0">
                        <a:solidFill>
                          <a:srgbClr val="FF4411"/>
                        </a:solidFill>
                        <a:latin typeface="Montserrat" panose="0000050000000000000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smtClean="0">
                          <a:solidFill>
                            <a:srgbClr val="FF4411"/>
                          </a:solidFill>
                          <a:latin typeface="Montserrat" panose="00000500000000000000"/>
                        </a:rPr>
                        <a:t>Email</a:t>
                      </a:r>
                      <a:r>
                        <a:rPr lang="en-US" sz="1000" baseline="0" dirty="0" smtClean="0">
                          <a:solidFill>
                            <a:srgbClr val="FF4411"/>
                          </a:solidFill>
                          <a:latin typeface="Montserrat" panose="00000500000000000000"/>
                        </a:rPr>
                        <a:t> as path variable.</a:t>
                      </a:r>
                      <a:endParaRPr lang="en-IN" sz="1000" dirty="0">
                        <a:solidFill>
                          <a:srgbClr val="FF4411"/>
                        </a:solidFill>
                        <a:latin typeface="Montserrat" panose="0000050000000000000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000" dirty="0" smtClean="0">
                          <a:solidFill>
                            <a:srgbClr val="FF4411"/>
                          </a:solidFill>
                          <a:latin typeface="Montserrat" panose="00000500000000000000"/>
                        </a:rPr>
                        <a:t>Generates</a:t>
                      </a:r>
                      <a:r>
                        <a:rPr lang="en-US" sz="1000" baseline="0" dirty="0" smtClean="0">
                          <a:solidFill>
                            <a:srgbClr val="FF4411"/>
                          </a:solidFill>
                          <a:latin typeface="Montserrat" panose="00000500000000000000"/>
                        </a:rPr>
                        <a:t> and sends otp in mail.</a:t>
                      </a:r>
                      <a:endParaRPr lang="en-IN" sz="1000" dirty="0">
                        <a:solidFill>
                          <a:srgbClr val="FF4411"/>
                        </a:solidFill>
                        <a:latin typeface="Montserrat" panose="0000050000000000000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604037825"/>
                  </a:ext>
                </a:extLst>
              </a:tr>
              <a:tr h="59024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dirty="0" smtClean="0">
                          <a:solidFill>
                            <a:srgbClr val="CE9178"/>
                          </a:solidFill>
                          <a:latin typeface="Montserrat" panose="00000500000000000000"/>
                        </a:rPr>
                        <a:t>http://localhost:8084/otp/verify-otp?email=${</a:t>
                      </a:r>
                      <a:r>
                        <a:rPr lang="en-IN" sz="1000" dirty="0" smtClean="0">
                          <a:solidFill>
                            <a:srgbClr val="4FC1FF"/>
                          </a:solidFill>
                          <a:latin typeface="Montserrat" panose="00000500000000000000"/>
                        </a:rPr>
                        <a:t>email</a:t>
                      </a:r>
                      <a:r>
                        <a:rPr lang="en-IN" sz="1000" dirty="0" smtClean="0">
                          <a:solidFill>
                            <a:srgbClr val="CE9178"/>
                          </a:solidFill>
                          <a:latin typeface="Montserrat" panose="00000500000000000000"/>
                        </a:rPr>
                        <a:t>}&amp;otp=${</a:t>
                      </a:r>
                      <a:r>
                        <a:rPr lang="en-IN" sz="1000" dirty="0" smtClean="0">
                          <a:solidFill>
                            <a:srgbClr val="9CDCFE"/>
                          </a:solidFill>
                          <a:latin typeface="Montserrat" panose="00000500000000000000"/>
                        </a:rPr>
                        <a:t>otp</a:t>
                      </a:r>
                      <a:r>
                        <a:rPr lang="en-IN" sz="1000" dirty="0" smtClean="0">
                          <a:solidFill>
                            <a:srgbClr val="CE9178"/>
                          </a:solidFill>
                          <a:latin typeface="Montserrat" panose="00000500000000000000"/>
                        </a:rPr>
                        <a:t>}</a:t>
                      </a:r>
                      <a:endParaRPr lang="en-IN" sz="1000" dirty="0" smtClean="0">
                        <a:solidFill>
                          <a:srgbClr val="CCCCCC"/>
                        </a:solidFill>
                        <a:latin typeface="Montserrat" panose="00000500000000000000"/>
                      </a:endParaRPr>
                    </a:p>
                    <a:p>
                      <a:endParaRPr lang="en-IN" sz="1000" dirty="0">
                        <a:latin typeface="Montserrat" panose="0000050000000000000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000" dirty="0" smtClean="0">
                          <a:solidFill>
                            <a:srgbClr val="FF4411"/>
                          </a:solidFill>
                          <a:latin typeface="Montserrat" panose="00000500000000000000"/>
                        </a:rPr>
                        <a:t>POST</a:t>
                      </a:r>
                      <a:endParaRPr lang="en-IN" sz="1000" dirty="0">
                        <a:solidFill>
                          <a:srgbClr val="FF4411"/>
                        </a:solidFill>
                        <a:latin typeface="Montserrat" panose="0000050000000000000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000" dirty="0" smtClean="0">
                          <a:solidFill>
                            <a:srgbClr val="FF4411"/>
                          </a:solidFill>
                          <a:latin typeface="Montserrat" panose="00000500000000000000"/>
                        </a:rPr>
                        <a:t>Email and otp as path variable.</a:t>
                      </a:r>
                      <a:endParaRPr lang="en-IN" sz="1000" dirty="0">
                        <a:solidFill>
                          <a:srgbClr val="FF4411"/>
                        </a:solidFill>
                        <a:latin typeface="Montserrat" panose="0000050000000000000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000" dirty="0" smtClean="0">
                          <a:solidFill>
                            <a:srgbClr val="FF4411"/>
                          </a:solidFill>
                          <a:latin typeface="Montserrat" panose="00000500000000000000"/>
                        </a:rPr>
                        <a:t>Verifies</a:t>
                      </a:r>
                      <a:r>
                        <a:rPr lang="en-US" sz="1000" baseline="0" dirty="0" smtClean="0">
                          <a:solidFill>
                            <a:srgbClr val="FF4411"/>
                          </a:solidFill>
                          <a:latin typeface="Montserrat" panose="00000500000000000000"/>
                        </a:rPr>
                        <a:t> the otp.</a:t>
                      </a:r>
                      <a:endParaRPr lang="en-IN" sz="1000" dirty="0">
                        <a:solidFill>
                          <a:srgbClr val="FF4411"/>
                        </a:solidFill>
                        <a:latin typeface="Montserrat" panose="0000050000000000000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412701289"/>
                  </a:ext>
                </a:extLst>
              </a:tr>
              <a:tr h="42628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dirty="0" smtClean="0">
                          <a:solidFill>
                            <a:srgbClr val="CE9178"/>
                          </a:solidFill>
                          <a:latin typeface="Montserrat" panose="00000500000000000000"/>
                        </a:rPr>
                        <a:t>http://localhost:8084/auth/user</a:t>
                      </a:r>
                      <a:endParaRPr lang="en-IN" sz="1000" dirty="0" smtClean="0">
                        <a:solidFill>
                          <a:srgbClr val="CCCCCC"/>
                        </a:solidFill>
                        <a:latin typeface="Montserrat" panose="00000500000000000000"/>
                      </a:endParaRPr>
                    </a:p>
                    <a:p>
                      <a:endParaRPr lang="en-IN" sz="1000" dirty="0">
                        <a:latin typeface="Montserrat" panose="0000050000000000000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000" dirty="0" smtClean="0">
                          <a:solidFill>
                            <a:srgbClr val="FF4411"/>
                          </a:solidFill>
                          <a:latin typeface="Montserrat" panose="00000500000000000000"/>
                        </a:rPr>
                        <a:t>GET</a:t>
                      </a:r>
                      <a:endParaRPr lang="en-IN" sz="1000" dirty="0">
                        <a:solidFill>
                          <a:srgbClr val="FF4411"/>
                        </a:solidFill>
                        <a:latin typeface="Montserrat" panose="0000050000000000000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smtClean="0">
                          <a:solidFill>
                            <a:srgbClr val="FF4411"/>
                          </a:solidFill>
                          <a:latin typeface="Montserrat" panose="00000500000000000000"/>
                        </a:rPr>
                        <a:t>Authorization</a:t>
                      </a:r>
                      <a:r>
                        <a:rPr lang="en-US" sz="1000" baseline="0" dirty="0" smtClean="0">
                          <a:solidFill>
                            <a:srgbClr val="FF4411"/>
                          </a:solidFill>
                          <a:latin typeface="Montserrat" panose="00000500000000000000"/>
                        </a:rPr>
                        <a:t> Bearer Token</a:t>
                      </a:r>
                      <a:endParaRPr lang="en-IN" sz="1000" dirty="0" smtClean="0">
                        <a:solidFill>
                          <a:srgbClr val="FF4411"/>
                        </a:solidFill>
                        <a:latin typeface="Montserrat" panose="0000050000000000000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000" dirty="0" smtClean="0">
                          <a:solidFill>
                            <a:srgbClr val="FF4411"/>
                          </a:solidFill>
                          <a:latin typeface="Montserrat" panose="00000500000000000000"/>
                        </a:rPr>
                        <a:t>Fetches</a:t>
                      </a:r>
                      <a:r>
                        <a:rPr lang="en-US" sz="1000" baseline="0" dirty="0" smtClean="0">
                          <a:solidFill>
                            <a:srgbClr val="FF4411"/>
                          </a:solidFill>
                          <a:latin typeface="Montserrat" panose="00000500000000000000"/>
                        </a:rPr>
                        <a:t> the details.</a:t>
                      </a:r>
                      <a:endParaRPr lang="en-IN" sz="1000" dirty="0">
                        <a:solidFill>
                          <a:srgbClr val="FF4411"/>
                        </a:solidFill>
                        <a:latin typeface="Montserrat" panose="0000050000000000000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844570967"/>
                  </a:ext>
                </a:extLst>
              </a:tr>
              <a:tr h="42628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dirty="0" smtClean="0">
                          <a:solidFill>
                            <a:srgbClr val="CE9178"/>
                          </a:solidFill>
                          <a:latin typeface="Montserrat" panose="00000500000000000000"/>
                        </a:rPr>
                        <a:t>http://localhost:8084/auth/user</a:t>
                      </a:r>
                      <a:endParaRPr lang="en-IN" sz="1000" dirty="0" smtClean="0">
                        <a:solidFill>
                          <a:srgbClr val="CCCCCC"/>
                        </a:solidFill>
                        <a:latin typeface="Montserrat" panose="00000500000000000000"/>
                      </a:endParaRPr>
                    </a:p>
                    <a:p>
                      <a:endParaRPr lang="en-IN" sz="1000" dirty="0">
                        <a:latin typeface="Montserrat" panose="0000050000000000000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000" dirty="0" smtClean="0">
                          <a:solidFill>
                            <a:srgbClr val="FF4411"/>
                          </a:solidFill>
                          <a:latin typeface="Montserrat" panose="00000500000000000000"/>
                        </a:rPr>
                        <a:t>PUT</a:t>
                      </a:r>
                      <a:endParaRPr lang="en-IN" sz="1000" dirty="0">
                        <a:solidFill>
                          <a:srgbClr val="FF4411"/>
                        </a:solidFill>
                        <a:latin typeface="Montserrat" panose="0000050000000000000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smtClean="0">
                          <a:solidFill>
                            <a:srgbClr val="FF4411"/>
                          </a:solidFill>
                          <a:latin typeface="Montserrat" panose="00000500000000000000"/>
                        </a:rPr>
                        <a:t>New</a:t>
                      </a:r>
                      <a:r>
                        <a:rPr lang="en-US" sz="1000" baseline="0" dirty="0" smtClean="0">
                          <a:solidFill>
                            <a:srgbClr val="FF4411"/>
                          </a:solidFill>
                          <a:latin typeface="Montserrat" panose="00000500000000000000"/>
                        </a:rPr>
                        <a:t> Password Policy as JSON and </a:t>
                      </a:r>
                      <a:r>
                        <a:rPr lang="en-US" sz="1000" dirty="0" smtClean="0">
                          <a:solidFill>
                            <a:srgbClr val="FF4411"/>
                          </a:solidFill>
                          <a:latin typeface="Montserrat" panose="00000500000000000000"/>
                        </a:rPr>
                        <a:t>Authorization</a:t>
                      </a:r>
                      <a:r>
                        <a:rPr lang="en-US" sz="1000" baseline="0" dirty="0" smtClean="0">
                          <a:solidFill>
                            <a:srgbClr val="FF4411"/>
                          </a:solidFill>
                          <a:latin typeface="Montserrat" panose="00000500000000000000"/>
                        </a:rPr>
                        <a:t> Bearer Token</a:t>
                      </a:r>
                      <a:endParaRPr lang="en-IN" sz="1000" dirty="0" smtClean="0">
                        <a:solidFill>
                          <a:srgbClr val="FF4411"/>
                        </a:solidFill>
                        <a:latin typeface="Montserrat" panose="0000050000000000000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000" dirty="0" smtClean="0">
                          <a:solidFill>
                            <a:srgbClr val="FF4411"/>
                          </a:solidFill>
                          <a:latin typeface="Montserrat" panose="00000500000000000000"/>
                        </a:rPr>
                        <a:t>Updates</a:t>
                      </a:r>
                      <a:r>
                        <a:rPr lang="en-US" sz="1000" baseline="0" dirty="0" smtClean="0">
                          <a:solidFill>
                            <a:srgbClr val="FF4411"/>
                          </a:solidFill>
                          <a:latin typeface="Montserrat" panose="00000500000000000000"/>
                        </a:rPr>
                        <a:t> the policy.</a:t>
                      </a:r>
                      <a:endParaRPr lang="en-IN" sz="1000" dirty="0">
                        <a:solidFill>
                          <a:srgbClr val="FF4411"/>
                        </a:solidFill>
                        <a:latin typeface="Montserrat" panose="0000050000000000000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628241438"/>
                  </a:ext>
                </a:extLst>
              </a:tr>
              <a:tr h="42628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dirty="0" smtClean="0">
                          <a:solidFill>
                            <a:srgbClr val="CE9178"/>
                          </a:solidFill>
                          <a:latin typeface="Montserrat" panose="00000500000000000000"/>
                        </a:rPr>
                        <a:t>http://localhost:8084/auth/logout</a:t>
                      </a:r>
                      <a:endParaRPr lang="en-IN" sz="1000" dirty="0" smtClean="0">
                        <a:solidFill>
                          <a:srgbClr val="CCCCCC"/>
                        </a:solidFill>
                        <a:latin typeface="Montserrat" panose="00000500000000000000"/>
                      </a:endParaRPr>
                    </a:p>
                    <a:p>
                      <a:endParaRPr lang="en-IN" sz="1000" dirty="0">
                        <a:latin typeface="Montserrat" panose="0000050000000000000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000" dirty="0" smtClean="0">
                          <a:solidFill>
                            <a:srgbClr val="FF4411"/>
                          </a:solidFill>
                          <a:latin typeface="Montserrat" panose="00000500000000000000"/>
                        </a:rPr>
                        <a:t>POST</a:t>
                      </a:r>
                      <a:endParaRPr lang="en-IN" sz="1000" dirty="0">
                        <a:solidFill>
                          <a:srgbClr val="FF4411"/>
                        </a:solidFill>
                        <a:latin typeface="Montserrat" panose="0000050000000000000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000" dirty="0" smtClean="0">
                          <a:solidFill>
                            <a:srgbClr val="FF4411"/>
                          </a:solidFill>
                          <a:latin typeface="Montserrat" panose="00000500000000000000"/>
                        </a:rPr>
                        <a:t>Authorization</a:t>
                      </a:r>
                      <a:r>
                        <a:rPr lang="en-US" sz="1000" baseline="0" dirty="0" smtClean="0">
                          <a:solidFill>
                            <a:srgbClr val="FF4411"/>
                          </a:solidFill>
                          <a:latin typeface="Montserrat" panose="00000500000000000000"/>
                        </a:rPr>
                        <a:t> Bearer Token</a:t>
                      </a:r>
                      <a:endParaRPr lang="en-IN" sz="1000" dirty="0">
                        <a:solidFill>
                          <a:srgbClr val="FF4411"/>
                        </a:solidFill>
                        <a:latin typeface="Montserrat" panose="0000050000000000000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000" dirty="0" smtClean="0">
                          <a:solidFill>
                            <a:srgbClr val="FF4411"/>
                          </a:solidFill>
                          <a:latin typeface="Montserrat" panose="00000500000000000000"/>
                        </a:rPr>
                        <a:t>Logout</a:t>
                      </a:r>
                      <a:endParaRPr lang="en-IN" sz="1000" dirty="0">
                        <a:solidFill>
                          <a:srgbClr val="FF4411"/>
                        </a:solidFill>
                        <a:latin typeface="Montserrat" panose="0000050000000000000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57553020"/>
                  </a:ext>
                </a:extLst>
              </a:tr>
              <a:tr h="47457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dirty="0" smtClean="0">
                          <a:solidFill>
                            <a:srgbClr val="CE9178"/>
                          </a:solidFill>
                          <a:latin typeface="Montserrat" panose="00000500000000000000"/>
                        </a:rPr>
                        <a:t>http://localhost:8084/auth/resetPassword</a:t>
                      </a:r>
                      <a:endParaRPr lang="en-IN" sz="1000" dirty="0" smtClean="0">
                        <a:solidFill>
                          <a:srgbClr val="CCCCCC"/>
                        </a:solidFill>
                        <a:latin typeface="Montserrat" panose="00000500000000000000"/>
                      </a:endParaRPr>
                    </a:p>
                    <a:p>
                      <a:endParaRPr lang="en-IN" sz="1000" dirty="0">
                        <a:latin typeface="Montserrat" panose="0000050000000000000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000" dirty="0" smtClean="0">
                          <a:solidFill>
                            <a:srgbClr val="FF4411"/>
                          </a:solidFill>
                          <a:latin typeface="Montserrat" panose="00000500000000000000"/>
                        </a:rPr>
                        <a:t>POST</a:t>
                      </a:r>
                      <a:endParaRPr lang="en-IN" sz="1000" dirty="0">
                        <a:solidFill>
                          <a:srgbClr val="FF4411"/>
                        </a:solidFill>
                        <a:latin typeface="Montserrat" panose="0000050000000000000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smtClean="0">
                          <a:solidFill>
                            <a:srgbClr val="FF4411"/>
                          </a:solidFill>
                          <a:latin typeface="Montserrat" panose="00000500000000000000"/>
                        </a:rPr>
                        <a:t>New Password as JSON and Authorization</a:t>
                      </a:r>
                      <a:r>
                        <a:rPr lang="en-US" sz="1000" baseline="0" dirty="0" smtClean="0">
                          <a:solidFill>
                            <a:srgbClr val="FF4411"/>
                          </a:solidFill>
                          <a:latin typeface="Montserrat" panose="00000500000000000000"/>
                        </a:rPr>
                        <a:t> Bearer Token</a:t>
                      </a:r>
                      <a:endParaRPr lang="en-IN" sz="1000" dirty="0" smtClean="0">
                        <a:solidFill>
                          <a:srgbClr val="FF4411"/>
                        </a:solidFill>
                        <a:latin typeface="Montserrat" panose="0000050000000000000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000" dirty="0" smtClean="0">
                          <a:solidFill>
                            <a:srgbClr val="FF4411"/>
                          </a:solidFill>
                          <a:latin typeface="Montserrat" panose="00000500000000000000"/>
                        </a:rPr>
                        <a:t>Reset</a:t>
                      </a:r>
                      <a:r>
                        <a:rPr lang="en-US" sz="1000" baseline="0" dirty="0" smtClean="0">
                          <a:solidFill>
                            <a:srgbClr val="FF4411"/>
                          </a:solidFill>
                          <a:latin typeface="Montserrat" panose="00000500000000000000"/>
                        </a:rPr>
                        <a:t> Password</a:t>
                      </a:r>
                      <a:endParaRPr lang="en-IN" sz="1000" dirty="0">
                        <a:solidFill>
                          <a:srgbClr val="FF4411"/>
                        </a:solidFill>
                        <a:latin typeface="Montserrat" panose="0000050000000000000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011036426"/>
                  </a:ext>
                </a:extLst>
              </a:tr>
              <a:tr h="47457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dirty="0" smtClean="0">
                          <a:solidFill>
                            <a:srgbClr val="CE9178"/>
                          </a:solidFill>
                          <a:latin typeface="Montserrat" panose="00000500000000000000"/>
                        </a:rPr>
                        <a:t>http://localhost:8084/userPasswordCheck/api</a:t>
                      </a:r>
                      <a:endParaRPr lang="en-IN" sz="1000" dirty="0" smtClean="0">
                        <a:solidFill>
                          <a:srgbClr val="CCCCCC"/>
                        </a:solidFill>
                        <a:latin typeface="Montserrat" panose="00000500000000000000"/>
                      </a:endParaRPr>
                    </a:p>
                    <a:p>
                      <a:endParaRPr lang="en-IN" sz="1000" dirty="0">
                        <a:latin typeface="Montserrat" panose="0000050000000000000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000" dirty="0" smtClean="0">
                          <a:solidFill>
                            <a:srgbClr val="FF4411"/>
                          </a:solidFill>
                          <a:latin typeface="Montserrat" panose="00000500000000000000"/>
                        </a:rPr>
                        <a:t>POST</a:t>
                      </a:r>
                      <a:endParaRPr lang="en-IN" sz="1000" dirty="0">
                        <a:solidFill>
                          <a:srgbClr val="FF4411"/>
                        </a:solidFill>
                        <a:latin typeface="Montserrat" panose="0000050000000000000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000" dirty="0" smtClean="0">
                          <a:solidFill>
                            <a:srgbClr val="FF4411"/>
                          </a:solidFill>
                          <a:latin typeface="Montserrat" panose="00000500000000000000"/>
                        </a:rPr>
                        <a:t>API Key and Test</a:t>
                      </a:r>
                      <a:r>
                        <a:rPr lang="en-US" sz="1000" baseline="0" dirty="0" smtClean="0">
                          <a:solidFill>
                            <a:srgbClr val="FF4411"/>
                          </a:solidFill>
                          <a:latin typeface="Montserrat" panose="00000500000000000000"/>
                        </a:rPr>
                        <a:t> Password as JSON</a:t>
                      </a:r>
                      <a:endParaRPr lang="en-IN" sz="1000" dirty="0">
                        <a:solidFill>
                          <a:srgbClr val="FF4411"/>
                        </a:solidFill>
                        <a:latin typeface="Montserrat" panose="0000050000000000000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000" dirty="0" smtClean="0">
                          <a:solidFill>
                            <a:srgbClr val="FF4411"/>
                          </a:solidFill>
                          <a:latin typeface="Montserrat" panose="00000500000000000000"/>
                        </a:rPr>
                        <a:t>Test</a:t>
                      </a:r>
                      <a:r>
                        <a:rPr lang="en-US" sz="1000" baseline="0" dirty="0" smtClean="0">
                          <a:solidFill>
                            <a:srgbClr val="FF4411"/>
                          </a:solidFill>
                          <a:latin typeface="Montserrat" panose="00000500000000000000"/>
                        </a:rPr>
                        <a:t> Password against Policy.</a:t>
                      </a:r>
                      <a:endParaRPr lang="en-IN" sz="1000" dirty="0">
                        <a:solidFill>
                          <a:srgbClr val="FF4411"/>
                        </a:solidFill>
                        <a:latin typeface="Montserrat" panose="0000050000000000000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533445553"/>
                  </a:ext>
                </a:extLst>
              </a:tr>
            </a:tbl>
          </a:graphicData>
        </a:graphic>
      </p:graphicFrame>
    </p:spTree>
    <p:extLst>
      <p:ext uri="{BB962C8B-B14F-4D97-AF65-F5344CB8AC3E}">
        <p14:creationId xmlns:p14="http://schemas.microsoft.com/office/powerpoint/2010/main" val="33779546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60000">
              <a:schemeClr val="bg1"/>
            </a:gs>
            <a:gs pos="100000">
              <a:srgbClr val="FFF8F3"/>
            </a:gs>
          </a:gsLst>
          <a:lin ang="5400000" scaled="1"/>
        </a:gradFill>
        <a:effectLst/>
      </p:bgPr>
    </p:bg>
    <p:spTree>
      <p:nvGrpSpPr>
        <p:cNvPr id="1" name="Shape 163"/>
        <p:cNvGrpSpPr/>
        <p:nvPr/>
      </p:nvGrpSpPr>
      <p:grpSpPr>
        <a:xfrm>
          <a:off x="0" y="0"/>
          <a:ext cx="0" cy="0"/>
          <a:chOff x="0" y="0"/>
          <a:chExt cx="0" cy="0"/>
        </a:xfrm>
      </p:grpSpPr>
      <p:sp>
        <p:nvSpPr>
          <p:cNvPr id="27" name="Google Shape;157;p25"/>
          <p:cNvSpPr/>
          <p:nvPr/>
        </p:nvSpPr>
        <p:spPr>
          <a:xfrm>
            <a:off x="483907" y="2084051"/>
            <a:ext cx="8567884" cy="522050"/>
          </a:xfrm>
          <a:prstGeom prst="rect">
            <a:avLst/>
          </a:prstGeom>
          <a:noFill/>
          <a:ln>
            <a:noFill/>
          </a:ln>
        </p:spPr>
        <p:txBody>
          <a:bodyPr spcFirstLastPara="1" wrap="square" lIns="205725" tIns="45700" rIns="91425" bIns="45700" anchor="t" anchorCtr="0">
            <a:noAutofit/>
          </a:bodyPr>
          <a:lstStyle/>
          <a:p>
            <a:pPr lvl="0">
              <a:lnSpc>
                <a:spcPct val="200000"/>
              </a:lnSpc>
              <a:defRPr/>
            </a:pPr>
            <a:endParaRPr lang="en" sz="1100" dirty="0" smtClean="0">
              <a:solidFill>
                <a:srgbClr val="EF4815"/>
              </a:solidFill>
              <a:latin typeface="Montserrat" panose="00000500000000000000" pitchFamily="50" charset="0"/>
              <a:sym typeface="Trebuchet MS"/>
            </a:endParaRPr>
          </a:p>
        </p:txBody>
      </p:sp>
      <p:sp>
        <p:nvSpPr>
          <p:cNvPr id="8" name="Slide Number Placeholder 7"/>
          <p:cNvSpPr>
            <a:spLocks noGrp="1"/>
          </p:cNvSpPr>
          <p:nvPr>
            <p:ph type="sldNum" idx="12"/>
          </p:nvPr>
        </p:nvSpPr>
        <p:spPr/>
        <p:txBody>
          <a:bodyPr/>
          <a:lstStyle/>
          <a:p>
            <a:fld id="{00000000-1234-1234-1234-123412341234}" type="slidenum">
              <a:rPr lang="en" smtClean="0"/>
              <a:pPr/>
              <a:t>2</a:t>
            </a:fld>
            <a:endParaRPr lang="en" dirty="0"/>
          </a:p>
        </p:txBody>
      </p:sp>
      <p:sp>
        <p:nvSpPr>
          <p:cNvPr id="31" name="Google Shape;57;p10"/>
          <p:cNvSpPr txBox="1">
            <a:spLocks noGrp="1"/>
          </p:cNvSpPr>
          <p:nvPr>
            <p:ph type="title"/>
          </p:nvPr>
        </p:nvSpPr>
        <p:spPr/>
        <p:txBody>
          <a:bodyPr/>
          <a:lstStyle>
            <a:lvl1pPr lvl="0" rtl="0">
              <a:spcBef>
                <a:spcPts val="0"/>
              </a:spcBef>
              <a:spcAft>
                <a:spcPts val="0"/>
              </a:spcAft>
              <a:buClr>
                <a:srgbClr val="434343"/>
              </a:buClr>
              <a:buSzPts val="2400"/>
              <a:buNone/>
              <a:defRPr sz="2200">
                <a:solidFill>
                  <a:srgbClr val="043365"/>
                </a:solidFill>
                <a:latin typeface="Montserrat" panose="00000500000000000000" pitchFamily="50" charset="0"/>
              </a:defRPr>
            </a:lvl1pPr>
            <a:lvl2pPr lvl="1" rtl="0">
              <a:spcBef>
                <a:spcPts val="0"/>
              </a:spcBef>
              <a:spcAft>
                <a:spcPts val="0"/>
              </a:spcAft>
              <a:buClr>
                <a:srgbClr val="434343"/>
              </a:buClr>
              <a:buSzPts val="2400"/>
              <a:buNone/>
              <a:defRPr>
                <a:solidFill>
                  <a:srgbClr val="434343"/>
                </a:solidFill>
              </a:defRPr>
            </a:lvl2pPr>
            <a:lvl3pPr lvl="2" rtl="0">
              <a:spcBef>
                <a:spcPts val="0"/>
              </a:spcBef>
              <a:spcAft>
                <a:spcPts val="0"/>
              </a:spcAft>
              <a:buClr>
                <a:srgbClr val="434343"/>
              </a:buClr>
              <a:buSzPts val="2400"/>
              <a:buNone/>
              <a:defRPr>
                <a:solidFill>
                  <a:srgbClr val="434343"/>
                </a:solidFill>
              </a:defRPr>
            </a:lvl3pPr>
            <a:lvl4pPr lvl="3" rtl="0">
              <a:spcBef>
                <a:spcPts val="0"/>
              </a:spcBef>
              <a:spcAft>
                <a:spcPts val="0"/>
              </a:spcAft>
              <a:buClr>
                <a:srgbClr val="434343"/>
              </a:buClr>
              <a:buSzPts val="2400"/>
              <a:buNone/>
              <a:defRPr>
                <a:solidFill>
                  <a:srgbClr val="434343"/>
                </a:solidFill>
              </a:defRPr>
            </a:lvl4pPr>
            <a:lvl5pPr lvl="4" rtl="0">
              <a:spcBef>
                <a:spcPts val="0"/>
              </a:spcBef>
              <a:spcAft>
                <a:spcPts val="0"/>
              </a:spcAft>
              <a:buClr>
                <a:srgbClr val="434343"/>
              </a:buClr>
              <a:buSzPts val="2400"/>
              <a:buNone/>
              <a:defRPr>
                <a:solidFill>
                  <a:srgbClr val="434343"/>
                </a:solidFill>
              </a:defRPr>
            </a:lvl5pPr>
            <a:lvl6pPr lvl="5" rtl="0">
              <a:spcBef>
                <a:spcPts val="0"/>
              </a:spcBef>
              <a:spcAft>
                <a:spcPts val="0"/>
              </a:spcAft>
              <a:buClr>
                <a:srgbClr val="434343"/>
              </a:buClr>
              <a:buSzPts val="2400"/>
              <a:buNone/>
              <a:defRPr>
                <a:solidFill>
                  <a:srgbClr val="434343"/>
                </a:solidFill>
              </a:defRPr>
            </a:lvl6pPr>
            <a:lvl7pPr lvl="6" rtl="0">
              <a:spcBef>
                <a:spcPts val="0"/>
              </a:spcBef>
              <a:spcAft>
                <a:spcPts val="0"/>
              </a:spcAft>
              <a:buClr>
                <a:srgbClr val="434343"/>
              </a:buClr>
              <a:buSzPts val="2400"/>
              <a:buNone/>
              <a:defRPr>
                <a:solidFill>
                  <a:srgbClr val="434343"/>
                </a:solidFill>
              </a:defRPr>
            </a:lvl7pPr>
            <a:lvl8pPr lvl="7" rtl="0">
              <a:spcBef>
                <a:spcPts val="0"/>
              </a:spcBef>
              <a:spcAft>
                <a:spcPts val="0"/>
              </a:spcAft>
              <a:buClr>
                <a:srgbClr val="434343"/>
              </a:buClr>
              <a:buSzPts val="2400"/>
              <a:buNone/>
              <a:defRPr>
                <a:solidFill>
                  <a:srgbClr val="434343"/>
                </a:solidFill>
              </a:defRPr>
            </a:lvl8pPr>
            <a:lvl9pPr lvl="8" rtl="0">
              <a:spcBef>
                <a:spcPts val="0"/>
              </a:spcBef>
              <a:spcAft>
                <a:spcPts val="0"/>
              </a:spcAft>
              <a:buClr>
                <a:srgbClr val="434343"/>
              </a:buClr>
              <a:buSzPts val="2400"/>
              <a:buNone/>
              <a:defRPr>
                <a:solidFill>
                  <a:srgbClr val="434343"/>
                </a:solidFill>
              </a:defRPr>
            </a:lvl9pPr>
          </a:lstStyle>
          <a:p>
            <a:r>
              <a:rPr lang="en-US" sz="2000" dirty="0">
                <a:effectLst>
                  <a:outerShdw blurRad="38100" dist="38100" dir="2700000" algn="tl">
                    <a:srgbClr val="000000">
                      <a:alpha val="43137"/>
                    </a:srgbClr>
                  </a:outerShdw>
                </a:effectLst>
              </a:rPr>
              <a:t>Team Introduction</a:t>
            </a:r>
          </a:p>
        </p:txBody>
      </p:sp>
      <p:graphicFrame>
        <p:nvGraphicFramePr>
          <p:cNvPr id="2" name="Table 1"/>
          <p:cNvGraphicFramePr>
            <a:graphicFrameLocks noGrp="1"/>
          </p:cNvGraphicFramePr>
          <p:nvPr>
            <p:extLst>
              <p:ext uri="{D42A27DB-BD31-4B8C-83A1-F6EECF244321}">
                <p14:modId xmlns:p14="http://schemas.microsoft.com/office/powerpoint/2010/main" val="590601489"/>
              </p:ext>
            </p:extLst>
          </p:nvPr>
        </p:nvGraphicFramePr>
        <p:xfrm>
          <a:off x="1457093" y="926325"/>
          <a:ext cx="6096000" cy="3601071"/>
        </p:xfrm>
        <a:graphic>
          <a:graphicData uri="http://schemas.openxmlformats.org/drawingml/2006/table">
            <a:tbl>
              <a:tblPr firstRow="1" bandRow="1">
                <a:tableStyleId>{C4B1156A-380E-4F78-BDF5-A606A8083BF9}</a:tableStyleId>
              </a:tblPr>
              <a:tblGrid>
                <a:gridCol w="3048000">
                  <a:extLst>
                    <a:ext uri="{9D8B030D-6E8A-4147-A177-3AD203B41FA5}">
                      <a16:colId xmlns:a16="http://schemas.microsoft.com/office/drawing/2014/main" val="3896206071"/>
                    </a:ext>
                  </a:extLst>
                </a:gridCol>
                <a:gridCol w="3048000">
                  <a:extLst>
                    <a:ext uri="{9D8B030D-6E8A-4147-A177-3AD203B41FA5}">
                      <a16:colId xmlns:a16="http://schemas.microsoft.com/office/drawing/2014/main" val="2120775534"/>
                    </a:ext>
                  </a:extLst>
                </a:gridCol>
              </a:tblGrid>
              <a:tr h="1200357">
                <a:tc>
                  <a:txBody>
                    <a:bodyPr/>
                    <a:lstStyle/>
                    <a:p>
                      <a:pPr algn="ctr"/>
                      <a:endParaRPr lang="en-US" b="1" dirty="0" smtClean="0">
                        <a:solidFill>
                          <a:schemeClr val="accent4"/>
                        </a:solidFill>
                      </a:endParaRPr>
                    </a:p>
                    <a:p>
                      <a:pPr algn="ctr"/>
                      <a:endParaRPr lang="en-US" b="1" dirty="0" smtClean="0">
                        <a:solidFill>
                          <a:schemeClr val="accent4"/>
                        </a:solidFill>
                      </a:endParaRPr>
                    </a:p>
                    <a:p>
                      <a:pPr algn="ctr"/>
                      <a:r>
                        <a:rPr lang="en-US" b="1" dirty="0" smtClean="0">
                          <a:solidFill>
                            <a:schemeClr val="accent4"/>
                          </a:solidFill>
                        </a:rPr>
                        <a:t>Trainee</a:t>
                      </a:r>
                      <a:endParaRPr lang="en-IN" b="1" dirty="0">
                        <a:solidFill>
                          <a:schemeClr val="accent4"/>
                        </a:solidFill>
                      </a:endParaRPr>
                    </a:p>
                  </a:txBody>
                  <a:tcPr/>
                </a:tc>
                <a:tc>
                  <a:txBody>
                    <a:bodyPr/>
                    <a:lstStyle/>
                    <a:p>
                      <a:pPr algn="ctr"/>
                      <a:endParaRPr lang="en-US" b="0" dirty="0" smtClean="0">
                        <a:solidFill>
                          <a:schemeClr val="tx1"/>
                        </a:solidFill>
                      </a:endParaRPr>
                    </a:p>
                    <a:p>
                      <a:pPr algn="ctr"/>
                      <a:r>
                        <a:rPr lang="en-US" b="0" dirty="0" smtClean="0">
                          <a:solidFill>
                            <a:schemeClr val="tx1"/>
                          </a:solidFill>
                        </a:rPr>
                        <a:t>Parthi</a:t>
                      </a:r>
                      <a:r>
                        <a:rPr lang="en-US" b="0" baseline="0" dirty="0" smtClean="0">
                          <a:solidFill>
                            <a:schemeClr val="tx1"/>
                          </a:solidFill>
                        </a:rPr>
                        <a:t>k Kumar Das</a:t>
                      </a:r>
                    </a:p>
                    <a:p>
                      <a:pPr algn="ctr"/>
                      <a:r>
                        <a:rPr lang="en-US" b="0" baseline="0" dirty="0" smtClean="0">
                          <a:solidFill>
                            <a:schemeClr val="bg1">
                              <a:lumMod val="50000"/>
                            </a:schemeClr>
                          </a:solidFill>
                        </a:rPr>
                        <a:t>Software Engineer Trainee</a:t>
                      </a:r>
                    </a:p>
                    <a:p>
                      <a:pPr algn="ctr"/>
                      <a:r>
                        <a:rPr lang="en-US" b="0" baseline="0" dirty="0" smtClean="0">
                          <a:solidFill>
                            <a:schemeClr val="bg1">
                              <a:lumMod val="50000"/>
                            </a:schemeClr>
                          </a:solidFill>
                        </a:rPr>
                        <a:t>Hyderabad</a:t>
                      </a:r>
                      <a:endParaRPr lang="en-IN" b="0" dirty="0">
                        <a:solidFill>
                          <a:schemeClr val="bg1">
                            <a:lumMod val="50000"/>
                          </a:schemeClr>
                        </a:solidFill>
                      </a:endParaRPr>
                    </a:p>
                  </a:txBody>
                  <a:tcPr/>
                </a:tc>
                <a:extLst>
                  <a:ext uri="{0D108BD9-81ED-4DB2-BD59-A6C34878D82A}">
                    <a16:rowId xmlns:a16="http://schemas.microsoft.com/office/drawing/2014/main" val="3067318494"/>
                  </a:ext>
                </a:extLst>
              </a:tr>
              <a:tr h="1200357">
                <a:tc>
                  <a:txBody>
                    <a:bodyPr/>
                    <a:lstStyle/>
                    <a:p>
                      <a:pPr algn="ctr"/>
                      <a:endParaRPr lang="en-US" b="1" dirty="0" smtClean="0">
                        <a:solidFill>
                          <a:schemeClr val="accent4"/>
                        </a:solidFill>
                      </a:endParaRPr>
                    </a:p>
                    <a:p>
                      <a:pPr algn="ctr"/>
                      <a:endParaRPr lang="en-US" b="1" dirty="0" smtClean="0">
                        <a:solidFill>
                          <a:schemeClr val="accent4"/>
                        </a:solidFill>
                      </a:endParaRPr>
                    </a:p>
                    <a:p>
                      <a:pPr algn="ctr"/>
                      <a:r>
                        <a:rPr lang="en-US" b="1" dirty="0" smtClean="0">
                          <a:solidFill>
                            <a:schemeClr val="accent4"/>
                          </a:solidFill>
                        </a:rPr>
                        <a:t>Frontend</a:t>
                      </a:r>
                      <a:r>
                        <a:rPr lang="en-US" b="1" baseline="0" dirty="0" smtClean="0">
                          <a:solidFill>
                            <a:schemeClr val="accent4"/>
                          </a:solidFill>
                        </a:rPr>
                        <a:t> Mentor</a:t>
                      </a:r>
                      <a:endParaRPr lang="en-IN" b="1" dirty="0">
                        <a:solidFill>
                          <a:schemeClr val="accent4"/>
                        </a:solidFill>
                      </a:endParaRPr>
                    </a:p>
                  </a:txBody>
                  <a:tcPr/>
                </a:tc>
                <a:tc>
                  <a:txBody>
                    <a:bodyPr/>
                    <a:lstStyle/>
                    <a:p>
                      <a:pPr algn="ctr"/>
                      <a:endParaRPr lang="en-US" b="0" dirty="0" smtClean="0">
                        <a:solidFill>
                          <a:schemeClr val="tx1"/>
                        </a:solidFill>
                      </a:endParaRPr>
                    </a:p>
                    <a:p>
                      <a:pPr algn="ctr"/>
                      <a:r>
                        <a:rPr lang="en-US" b="0" dirty="0" smtClean="0">
                          <a:solidFill>
                            <a:schemeClr val="tx1"/>
                          </a:solidFill>
                        </a:rPr>
                        <a:t>Varsha</a:t>
                      </a:r>
                      <a:r>
                        <a:rPr lang="en-US" b="0" baseline="0" dirty="0" smtClean="0">
                          <a:solidFill>
                            <a:schemeClr val="tx1"/>
                          </a:solidFill>
                        </a:rPr>
                        <a:t> G M</a:t>
                      </a:r>
                    </a:p>
                    <a:p>
                      <a:pPr algn="ctr"/>
                      <a:r>
                        <a:rPr lang="en-US" b="0" baseline="0" dirty="0" smtClean="0">
                          <a:solidFill>
                            <a:schemeClr val="bg1">
                              <a:lumMod val="50000"/>
                            </a:schemeClr>
                          </a:solidFill>
                        </a:rPr>
                        <a:t>Software Engineer </a:t>
                      </a:r>
                    </a:p>
                    <a:p>
                      <a:pPr algn="ctr"/>
                      <a:r>
                        <a:rPr lang="en-US" b="0" baseline="0" dirty="0" smtClean="0">
                          <a:solidFill>
                            <a:schemeClr val="bg1">
                              <a:lumMod val="50000"/>
                            </a:schemeClr>
                          </a:solidFill>
                        </a:rPr>
                        <a:t>Telecom, Chennai</a:t>
                      </a:r>
                      <a:endParaRPr lang="en-IN" b="0" dirty="0">
                        <a:solidFill>
                          <a:schemeClr val="bg1">
                            <a:lumMod val="50000"/>
                          </a:schemeClr>
                        </a:solidFill>
                      </a:endParaRPr>
                    </a:p>
                  </a:txBody>
                  <a:tcPr/>
                </a:tc>
                <a:extLst>
                  <a:ext uri="{0D108BD9-81ED-4DB2-BD59-A6C34878D82A}">
                    <a16:rowId xmlns:a16="http://schemas.microsoft.com/office/drawing/2014/main" val="4175208495"/>
                  </a:ext>
                </a:extLst>
              </a:tr>
              <a:tr h="1200357">
                <a:tc>
                  <a:txBody>
                    <a:bodyPr/>
                    <a:lstStyle/>
                    <a:p>
                      <a:pPr algn="ctr"/>
                      <a:endParaRPr lang="en-US" b="1" dirty="0" smtClean="0">
                        <a:solidFill>
                          <a:schemeClr val="accent4"/>
                        </a:solidFill>
                      </a:endParaRPr>
                    </a:p>
                    <a:p>
                      <a:pPr algn="ctr"/>
                      <a:endParaRPr lang="en-US" b="1" dirty="0" smtClean="0">
                        <a:solidFill>
                          <a:schemeClr val="accent4"/>
                        </a:solidFill>
                      </a:endParaRPr>
                    </a:p>
                    <a:p>
                      <a:pPr algn="ctr"/>
                      <a:r>
                        <a:rPr lang="en-US" b="1" dirty="0" smtClean="0">
                          <a:solidFill>
                            <a:schemeClr val="accent4"/>
                          </a:solidFill>
                        </a:rPr>
                        <a:t>Backend Mentor</a:t>
                      </a:r>
                      <a:endParaRPr lang="en-IN" b="1" dirty="0">
                        <a:solidFill>
                          <a:schemeClr val="accent4"/>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IN" sz="1400" b="0" i="0" u="none" strike="noStrike" cap="none" dirty="0" smtClean="0">
                        <a:solidFill>
                          <a:schemeClr val="tx1"/>
                        </a:solidFill>
                        <a:effectLst/>
                        <a:latin typeface="+mn-lt"/>
                        <a:ea typeface="+mn-ea"/>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smtClean="0">
                          <a:solidFill>
                            <a:schemeClr val="tx1"/>
                          </a:solidFill>
                          <a:effectLst/>
                          <a:latin typeface="+mn-lt"/>
                          <a:ea typeface="+mn-ea"/>
                          <a:cs typeface="+mn-cs"/>
                          <a:sym typeface="Arial"/>
                        </a:rPr>
                        <a:t>Saravanan A</a:t>
                      </a:r>
                    </a:p>
                    <a:p>
                      <a:pPr algn="ctr"/>
                      <a:r>
                        <a:rPr lang="en-US" b="0" dirty="0" smtClean="0">
                          <a:solidFill>
                            <a:schemeClr val="bg1">
                              <a:lumMod val="50000"/>
                            </a:schemeClr>
                          </a:solidFill>
                        </a:rPr>
                        <a:t>Technical</a:t>
                      </a:r>
                      <a:r>
                        <a:rPr lang="en-US" b="0" baseline="0" dirty="0" smtClean="0">
                          <a:solidFill>
                            <a:schemeClr val="bg1">
                              <a:lumMod val="50000"/>
                            </a:schemeClr>
                          </a:solidFill>
                        </a:rPr>
                        <a:t> Lead</a:t>
                      </a:r>
                    </a:p>
                    <a:p>
                      <a:pPr algn="ctr"/>
                      <a:r>
                        <a:rPr lang="en-US" b="0" baseline="0" dirty="0" smtClean="0">
                          <a:solidFill>
                            <a:schemeClr val="bg1">
                              <a:lumMod val="50000"/>
                            </a:schemeClr>
                          </a:solidFill>
                        </a:rPr>
                        <a:t>Telecom, Chennai</a:t>
                      </a:r>
                      <a:endParaRPr lang="en-IN" b="0" dirty="0">
                        <a:solidFill>
                          <a:schemeClr val="bg1">
                            <a:lumMod val="50000"/>
                          </a:schemeClr>
                        </a:solidFill>
                      </a:endParaRPr>
                    </a:p>
                  </a:txBody>
                  <a:tcPr/>
                </a:tc>
                <a:extLst>
                  <a:ext uri="{0D108BD9-81ED-4DB2-BD59-A6C34878D82A}">
                    <a16:rowId xmlns:a16="http://schemas.microsoft.com/office/drawing/2014/main" val="3944605607"/>
                  </a:ext>
                </a:extLst>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rgbClr val="FFF8F3"/>
            </a:gs>
          </a:gsLst>
          <a:lin ang="5400000" scaled="1"/>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20</a:t>
            </a:fld>
            <a:endParaRPr lang="en" dirty="0"/>
          </a:p>
        </p:txBody>
      </p:sp>
      <p:sp>
        <p:nvSpPr>
          <p:cNvPr id="3" name="Title 2"/>
          <p:cNvSpPr>
            <a:spLocks noGrp="1"/>
          </p:cNvSpPr>
          <p:nvPr>
            <p:ph type="title"/>
          </p:nvPr>
        </p:nvSpPr>
        <p:spPr/>
        <p:txBody>
          <a:bodyPr/>
          <a:lstStyle/>
          <a:p>
            <a:r>
              <a:rPr lang="en-US" dirty="0" smtClean="0">
                <a:effectLst>
                  <a:outerShdw blurRad="38100" dist="38100" dir="2700000" algn="tl">
                    <a:srgbClr val="000000">
                      <a:alpha val="43137"/>
                    </a:srgbClr>
                  </a:outerShdw>
                </a:effectLst>
              </a:rPr>
              <a:t>Testing :</a:t>
            </a:r>
            <a:endParaRPr lang="en-IN" dirty="0">
              <a:effectLst>
                <a:outerShdw blurRad="38100" dist="38100" dir="2700000" algn="tl">
                  <a:srgbClr val="000000">
                    <a:alpha val="43137"/>
                  </a:srgbClr>
                </a:outerShdw>
              </a:effectLst>
            </a:endParaRPr>
          </a:p>
        </p:txBody>
      </p:sp>
      <p:sp>
        <p:nvSpPr>
          <p:cNvPr id="4" name="Rectangle 3"/>
          <p:cNvSpPr/>
          <p:nvPr/>
        </p:nvSpPr>
        <p:spPr>
          <a:xfrm>
            <a:off x="306988" y="596936"/>
            <a:ext cx="5982300" cy="1092607"/>
          </a:xfrm>
          <a:prstGeom prst="rect">
            <a:avLst/>
          </a:prstGeom>
        </p:spPr>
        <p:txBody>
          <a:bodyPr wrap="square">
            <a:spAutoFit/>
          </a:bodyPr>
          <a:lstStyle/>
          <a:p>
            <a:r>
              <a:rPr lang="en-US" sz="1300" b="1" dirty="0">
                <a:solidFill>
                  <a:srgbClr val="242424"/>
                </a:solidFill>
                <a:latin typeface="Montserrat" panose="00000500000000000000"/>
              </a:rPr>
              <a:t>Tools and Frameworks </a:t>
            </a:r>
            <a:r>
              <a:rPr lang="en-US" sz="1300" b="1" dirty="0" smtClean="0">
                <a:solidFill>
                  <a:srgbClr val="242424"/>
                </a:solidFill>
                <a:latin typeface="Montserrat" panose="00000500000000000000"/>
              </a:rPr>
              <a:t>Used : </a:t>
            </a:r>
            <a:endParaRPr lang="en-US" sz="1300" b="1" dirty="0">
              <a:solidFill>
                <a:srgbClr val="242424"/>
              </a:solidFill>
              <a:latin typeface="Montserrat" panose="00000500000000000000"/>
            </a:endParaRPr>
          </a:p>
          <a:p>
            <a:pPr>
              <a:buFont typeface="Arial" panose="020B0604020202020204" pitchFamily="34" charset="0"/>
              <a:buChar char="•"/>
            </a:pPr>
            <a:r>
              <a:rPr lang="en-US" sz="1300" b="1" dirty="0" smtClean="0">
                <a:solidFill>
                  <a:srgbClr val="242424"/>
                </a:solidFill>
                <a:latin typeface="Montserrat" panose="00000500000000000000"/>
              </a:rPr>
              <a:t> JUnit</a:t>
            </a:r>
            <a:r>
              <a:rPr lang="en-US" sz="1300" dirty="0">
                <a:solidFill>
                  <a:srgbClr val="242424"/>
                </a:solidFill>
                <a:latin typeface="Montserrat" panose="00000500000000000000"/>
              </a:rPr>
              <a:t>: For writing and running the test cases.</a:t>
            </a:r>
          </a:p>
          <a:p>
            <a:pPr>
              <a:buFont typeface="Arial" panose="020B0604020202020204" pitchFamily="34" charset="0"/>
              <a:buChar char="•"/>
            </a:pPr>
            <a:r>
              <a:rPr lang="en-US" sz="1300" b="1" dirty="0" smtClean="0">
                <a:solidFill>
                  <a:srgbClr val="242424"/>
                </a:solidFill>
                <a:latin typeface="Montserrat" panose="00000500000000000000"/>
              </a:rPr>
              <a:t> Mockito</a:t>
            </a:r>
            <a:r>
              <a:rPr lang="en-US" sz="1300" dirty="0">
                <a:solidFill>
                  <a:srgbClr val="242424"/>
                </a:solidFill>
                <a:latin typeface="Montserrat" panose="00000500000000000000"/>
              </a:rPr>
              <a:t>: For mocking the service layer and dependencies.</a:t>
            </a:r>
          </a:p>
          <a:p>
            <a:pPr>
              <a:buFont typeface="Arial" panose="020B0604020202020204" pitchFamily="34" charset="0"/>
              <a:buChar char="•"/>
            </a:pPr>
            <a:r>
              <a:rPr lang="en-US" sz="1300" b="1" dirty="0" smtClean="0">
                <a:solidFill>
                  <a:srgbClr val="242424"/>
                </a:solidFill>
                <a:latin typeface="Montserrat" panose="00000500000000000000"/>
              </a:rPr>
              <a:t> Spring </a:t>
            </a:r>
            <a:r>
              <a:rPr lang="en-US" sz="1300" b="1" dirty="0">
                <a:solidFill>
                  <a:srgbClr val="242424"/>
                </a:solidFill>
                <a:latin typeface="Montserrat" panose="00000500000000000000"/>
              </a:rPr>
              <a:t>Boot Test</a:t>
            </a:r>
            <a:r>
              <a:rPr lang="en-US" sz="1300" dirty="0">
                <a:solidFill>
                  <a:srgbClr val="242424"/>
                </a:solidFill>
                <a:latin typeface="Montserrat" panose="00000500000000000000"/>
              </a:rPr>
              <a:t>: For integration </a:t>
            </a:r>
            <a:r>
              <a:rPr lang="en-US" sz="1300" dirty="0" smtClean="0">
                <a:solidFill>
                  <a:srgbClr val="242424"/>
                </a:solidFill>
                <a:latin typeface="Montserrat" panose="00000500000000000000"/>
              </a:rPr>
              <a:t>testing.</a:t>
            </a:r>
            <a:endParaRPr lang="en-US" sz="1300" dirty="0">
              <a:solidFill>
                <a:srgbClr val="242424"/>
              </a:solidFill>
              <a:latin typeface="Montserrat" panose="00000500000000000000"/>
            </a:endParaRPr>
          </a:p>
          <a:p>
            <a:pPr>
              <a:buFont typeface="Arial" panose="020B0604020202020204" pitchFamily="34" charset="0"/>
              <a:buChar char="•"/>
            </a:pPr>
            <a:r>
              <a:rPr lang="en-US" sz="1300" b="1" dirty="0" smtClean="0">
                <a:solidFill>
                  <a:srgbClr val="242424"/>
                </a:solidFill>
                <a:latin typeface="Montserrat" panose="00000500000000000000"/>
              </a:rPr>
              <a:t> MockMvc</a:t>
            </a:r>
            <a:r>
              <a:rPr lang="en-US" sz="1300" dirty="0">
                <a:solidFill>
                  <a:srgbClr val="242424"/>
                </a:solidFill>
                <a:latin typeface="Montserrat" panose="00000500000000000000"/>
              </a:rPr>
              <a:t>: For testing the controller endpoints.</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10970"/>
          <a:stretch/>
        </p:blipFill>
        <p:spPr>
          <a:xfrm>
            <a:off x="364887" y="1847005"/>
            <a:ext cx="5619601" cy="2904759"/>
          </a:xfrm>
          <a:prstGeom prst="rect">
            <a:avLst/>
          </a:prstGeom>
          <a:effectLst>
            <a:outerShdw blurRad="50800" dist="38100" dir="2700000" algn="tl" rotWithShape="0">
              <a:prstClr val="black">
                <a:alpha val="40000"/>
              </a:prstClr>
            </a:outerShdw>
          </a:effectLst>
        </p:spPr>
      </p:pic>
      <p:sp>
        <p:nvSpPr>
          <p:cNvPr id="8" name="Rounded Rectangle 7"/>
          <p:cNvSpPr/>
          <p:nvPr/>
        </p:nvSpPr>
        <p:spPr>
          <a:xfrm>
            <a:off x="6430537" y="1143239"/>
            <a:ext cx="2520176" cy="2644564"/>
          </a:xfrm>
          <a:prstGeom prst="roundRect">
            <a:avLst/>
          </a:prstGeom>
          <a:solidFill>
            <a:srgbClr val="FEF1E8"/>
          </a:solidFill>
          <a:ln>
            <a:solidFill>
              <a:srgbClr val="FA704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300" dirty="0" smtClean="0">
                <a:latin typeface="Montserrat" panose="00000500000000000000"/>
              </a:rPr>
              <a:t>Frontend</a:t>
            </a:r>
          </a:p>
          <a:p>
            <a:r>
              <a:rPr lang="en-US" sz="1300" dirty="0" smtClean="0">
                <a:latin typeface="Montserrat" panose="00000500000000000000"/>
              </a:rPr>
              <a:t>Successfully </a:t>
            </a:r>
            <a:r>
              <a:rPr lang="en-US" sz="1300" dirty="0">
                <a:latin typeface="Montserrat" panose="00000500000000000000"/>
              </a:rPr>
              <a:t>tested the frontend components for functionality, integration, and error handling. All major functionalities are working as expected, providing a seamless user experience.</a:t>
            </a:r>
          </a:p>
        </p:txBody>
      </p:sp>
    </p:spTree>
    <p:extLst>
      <p:ext uri="{BB962C8B-B14F-4D97-AF65-F5344CB8AC3E}">
        <p14:creationId xmlns:p14="http://schemas.microsoft.com/office/powerpoint/2010/main" val="42332857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FFF8F3"/>
            </a:gs>
          </a:gsLst>
          <a:lin ang="5400000" scaled="1"/>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21</a:t>
            </a:fld>
            <a:endParaRPr lang="en" dirty="0"/>
          </a:p>
        </p:txBody>
      </p:sp>
      <p:sp>
        <p:nvSpPr>
          <p:cNvPr id="4" name="Title 3"/>
          <p:cNvSpPr>
            <a:spLocks noGrp="1"/>
          </p:cNvSpPr>
          <p:nvPr>
            <p:ph type="title"/>
          </p:nvPr>
        </p:nvSpPr>
        <p:spPr>
          <a:xfrm>
            <a:off x="306988" y="145775"/>
            <a:ext cx="1877407" cy="492412"/>
          </a:xfrm>
          <a:prstGeom prst="rect">
            <a:avLst/>
          </a:prstGeom>
        </p:spPr>
        <p:txBody>
          <a:bodyPr wrap="none">
            <a:spAutoFit/>
          </a:bodyPr>
          <a:lstStyle/>
          <a:p>
            <a:r>
              <a:rPr lang="en-IN" dirty="0" smtClean="0">
                <a:effectLst>
                  <a:outerShdw blurRad="38100" dist="38100" dir="2700000" algn="tl">
                    <a:srgbClr val="000000">
                      <a:alpha val="43137"/>
                    </a:srgbClr>
                  </a:outerShdw>
                </a:effectLst>
              </a:rPr>
              <a:t>Api Testing</a:t>
            </a:r>
            <a:endParaRPr lang="en-IN" dirty="0">
              <a:effectLst>
                <a:outerShdw blurRad="38100" dist="38100" dir="2700000" algn="tl">
                  <a:srgbClr val="000000">
                    <a:alpha val="43137"/>
                  </a:srgbClr>
                </a:outerShdw>
              </a:effectLst>
            </a:endParaRPr>
          </a:p>
        </p:txBody>
      </p:sp>
      <p:sp>
        <p:nvSpPr>
          <p:cNvPr id="7" name="Rectangle 3"/>
          <p:cNvSpPr>
            <a:spLocks noChangeArrowheads="1"/>
          </p:cNvSpPr>
          <p:nvPr/>
        </p:nvSpPr>
        <p:spPr bwMode="auto">
          <a:xfrm>
            <a:off x="1375317" y="3473891"/>
            <a:ext cx="92398" cy="3731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47610" rIns="91440" bIns="4761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Rounded Rectangle 8"/>
          <p:cNvSpPr/>
          <p:nvPr/>
        </p:nvSpPr>
        <p:spPr>
          <a:xfrm>
            <a:off x="217778" y="1537321"/>
            <a:ext cx="8405831" cy="595250"/>
          </a:xfrm>
          <a:prstGeom prst="roundRect">
            <a:avLst/>
          </a:prstGeom>
          <a:solidFill>
            <a:srgbClr val="EF4815"/>
          </a:solidFill>
          <a:ln>
            <a:solidFill>
              <a:srgbClr val="EF4815"/>
            </a:solidFill>
          </a:ln>
          <a:scene3d>
            <a:camera prst="orthographicFront"/>
            <a:lightRig rig="threePt" dir="t"/>
          </a:scene3d>
          <a:sp3d>
            <a:bevelT w="165100" prst="coolSlant"/>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gn="ctr" eaLnBrk="0" fontAlgn="base" hangingPunct="0">
              <a:spcBef>
                <a:spcPct val="0"/>
              </a:spcBef>
              <a:spcAft>
                <a:spcPct val="0"/>
              </a:spcAft>
              <a:buClrTx/>
            </a:pPr>
            <a:r>
              <a:rPr lang="en-US" altLang="en-US" sz="1300" dirty="0" smtClean="0">
                <a:solidFill>
                  <a:schemeClr val="bg1"/>
                </a:solidFill>
                <a:latin typeface="Montserrat" panose="00000500000000000000"/>
              </a:rPr>
              <a:t>for /L %</a:t>
            </a:r>
            <a:r>
              <a:rPr lang="en-US" altLang="en-US" sz="1300" dirty="0" err="1" smtClean="0">
                <a:solidFill>
                  <a:schemeClr val="bg1"/>
                </a:solidFill>
                <a:latin typeface="Montserrat" panose="00000500000000000000"/>
              </a:rPr>
              <a:t>i</a:t>
            </a:r>
            <a:r>
              <a:rPr lang="en-US" altLang="en-US" sz="1300" dirty="0" smtClean="0">
                <a:solidFill>
                  <a:schemeClr val="bg1"/>
                </a:solidFill>
                <a:latin typeface="Montserrat" panose="00000500000000000000"/>
              </a:rPr>
              <a:t> in (1,1,20) do curl -s -w "\</a:t>
            </a:r>
            <a:r>
              <a:rPr lang="en-US" altLang="en-US" sz="1300" dirty="0" err="1" smtClean="0">
                <a:solidFill>
                  <a:schemeClr val="bg1"/>
                </a:solidFill>
                <a:latin typeface="Montserrat" panose="00000500000000000000"/>
              </a:rPr>
              <a:t>nHTTP</a:t>
            </a:r>
            <a:r>
              <a:rPr lang="en-US" altLang="en-US" sz="1300" dirty="0" smtClean="0">
                <a:solidFill>
                  <a:schemeClr val="bg1"/>
                </a:solidFill>
                <a:latin typeface="Montserrat" panose="00000500000000000000"/>
              </a:rPr>
              <a:t> Status: %{</a:t>
            </a:r>
            <a:r>
              <a:rPr lang="en-US" altLang="en-US" sz="1300" dirty="0" err="1" smtClean="0">
                <a:solidFill>
                  <a:schemeClr val="bg1"/>
                </a:solidFill>
                <a:latin typeface="Montserrat" panose="00000500000000000000"/>
              </a:rPr>
              <a:t>http_code</a:t>
            </a:r>
            <a:r>
              <a:rPr lang="en-US" altLang="en-US" sz="1300" dirty="0" smtClean="0">
                <a:solidFill>
                  <a:schemeClr val="bg1"/>
                </a:solidFill>
                <a:latin typeface="Montserrat" panose="00000500000000000000"/>
              </a:rPr>
              <a:t>}\n" -X GET "http://localhost:8084/</a:t>
            </a:r>
            <a:r>
              <a:rPr lang="en-US" altLang="en-US" sz="1300" dirty="0" err="1" smtClean="0">
                <a:solidFill>
                  <a:schemeClr val="bg1"/>
                </a:solidFill>
                <a:latin typeface="Montserrat" panose="00000500000000000000"/>
              </a:rPr>
              <a:t>auth</a:t>
            </a:r>
            <a:r>
              <a:rPr lang="en-US" altLang="en-US" sz="1300" dirty="0" smtClean="0">
                <a:solidFill>
                  <a:schemeClr val="bg1"/>
                </a:solidFill>
                <a:latin typeface="Montserrat" panose="00000500000000000000"/>
              </a:rPr>
              <a:t>/</a:t>
            </a:r>
            <a:r>
              <a:rPr lang="en-US" altLang="en-US" sz="1300" dirty="0" err="1" smtClean="0">
                <a:solidFill>
                  <a:schemeClr val="bg1"/>
                </a:solidFill>
                <a:latin typeface="Montserrat" panose="00000500000000000000"/>
              </a:rPr>
              <a:t>login?email</a:t>
            </a:r>
            <a:r>
              <a:rPr lang="en-US" altLang="en-US" sz="1300" dirty="0" smtClean="0">
                <a:solidFill>
                  <a:schemeClr val="bg1"/>
                </a:solidFill>
                <a:latin typeface="Montserrat" panose="00000500000000000000"/>
              </a:rPr>
              <a:t>=</a:t>
            </a:r>
            <a:r>
              <a:rPr lang="en-US" altLang="en-US" sz="1300" dirty="0" err="1" smtClean="0">
                <a:solidFill>
                  <a:schemeClr val="bg1"/>
                </a:solidFill>
                <a:latin typeface="Montserrat" panose="00000500000000000000"/>
              </a:rPr>
              <a:t>parthikdas@gmail.com&amp;password</a:t>
            </a:r>
            <a:r>
              <a:rPr lang="en-US" altLang="en-US" sz="1300" dirty="0" smtClean="0">
                <a:solidFill>
                  <a:schemeClr val="bg1"/>
                </a:solidFill>
                <a:latin typeface="Montserrat" panose="00000500000000000000"/>
              </a:rPr>
              <a:t>=123" </a:t>
            </a:r>
            <a:endParaRPr lang="en-US" altLang="en-US" sz="1300" dirty="0">
              <a:solidFill>
                <a:schemeClr val="bg1"/>
              </a:solidFill>
              <a:latin typeface="Montserrat" panose="00000500000000000000"/>
            </a:endParaRPr>
          </a:p>
        </p:txBody>
      </p:sp>
      <p:sp>
        <p:nvSpPr>
          <p:cNvPr id="10" name="Rectangle 9"/>
          <p:cNvSpPr/>
          <p:nvPr/>
        </p:nvSpPr>
        <p:spPr>
          <a:xfrm>
            <a:off x="306988" y="791251"/>
            <a:ext cx="9260758" cy="3970318"/>
          </a:xfrm>
          <a:prstGeom prst="rect">
            <a:avLst/>
          </a:prstGeom>
        </p:spPr>
        <p:txBody>
          <a:bodyPr wrap="square">
            <a:spAutoFit/>
          </a:bodyPr>
          <a:lstStyle/>
          <a:p>
            <a:pPr lvl="0" eaLnBrk="0" fontAlgn="base" hangingPunct="0">
              <a:spcBef>
                <a:spcPct val="0"/>
              </a:spcBef>
              <a:spcAft>
                <a:spcPct val="0"/>
              </a:spcAft>
              <a:buClrTx/>
            </a:pPr>
            <a:r>
              <a:rPr lang="en-US" altLang="en-US" dirty="0">
                <a:solidFill>
                  <a:srgbClr val="242424"/>
                </a:solidFill>
                <a:latin typeface="Montserrat" panose="00000500000000000000"/>
                <a:cs typeface="Segoe UI" panose="020B0502040204020203" pitchFamily="34" charset="0"/>
              </a:rPr>
              <a:t>To test how the server reacts to too many requests, we use the following curl command</a:t>
            </a:r>
            <a:r>
              <a:rPr lang="en-US" altLang="en-US" dirty="0" smtClean="0">
                <a:solidFill>
                  <a:srgbClr val="242424"/>
                </a:solidFill>
                <a:latin typeface="Montserrat" panose="00000500000000000000"/>
                <a:cs typeface="Segoe UI" panose="020B0502040204020203" pitchFamily="34" charset="0"/>
              </a:rPr>
              <a:t>:</a:t>
            </a:r>
          </a:p>
          <a:p>
            <a:pPr lvl="0" eaLnBrk="0" fontAlgn="base" hangingPunct="0">
              <a:spcBef>
                <a:spcPct val="0"/>
              </a:spcBef>
              <a:spcAft>
                <a:spcPct val="0"/>
              </a:spcAft>
              <a:buClrTx/>
            </a:pPr>
            <a:endParaRPr lang="en-US" altLang="en-US" dirty="0">
              <a:solidFill>
                <a:srgbClr val="242424"/>
              </a:solidFill>
              <a:latin typeface="Montserrat" panose="00000500000000000000"/>
              <a:cs typeface="Segoe UI" panose="020B0502040204020203" pitchFamily="34" charset="0"/>
            </a:endParaRPr>
          </a:p>
          <a:p>
            <a:pPr lvl="0" eaLnBrk="0" fontAlgn="base" hangingPunct="0">
              <a:spcBef>
                <a:spcPct val="0"/>
              </a:spcBef>
              <a:spcAft>
                <a:spcPct val="0"/>
              </a:spcAft>
              <a:buClrTx/>
            </a:pPr>
            <a:endParaRPr lang="en-US" altLang="en-US" dirty="0">
              <a:solidFill>
                <a:srgbClr val="242424"/>
              </a:solidFill>
              <a:latin typeface="Montserrat" panose="00000500000000000000"/>
              <a:cs typeface="Segoe UI" panose="020B0502040204020203" pitchFamily="34" charset="0"/>
            </a:endParaRPr>
          </a:p>
          <a:p>
            <a:pPr lvl="0" eaLnBrk="0" fontAlgn="base" hangingPunct="0">
              <a:spcBef>
                <a:spcPct val="0"/>
              </a:spcBef>
              <a:spcAft>
                <a:spcPct val="0"/>
              </a:spcAft>
              <a:buClrTx/>
            </a:pPr>
            <a:endParaRPr lang="en-US" altLang="en-US" dirty="0">
              <a:solidFill>
                <a:srgbClr val="242424"/>
              </a:solidFill>
              <a:latin typeface="Montserrat" panose="00000500000000000000"/>
              <a:cs typeface="Segoe UI" panose="020B0502040204020203" pitchFamily="34" charset="0"/>
            </a:endParaRPr>
          </a:p>
          <a:p>
            <a:pPr lvl="0" eaLnBrk="0" fontAlgn="base" hangingPunct="0">
              <a:spcBef>
                <a:spcPct val="0"/>
              </a:spcBef>
              <a:spcAft>
                <a:spcPct val="0"/>
              </a:spcAft>
              <a:buClrTx/>
            </a:pPr>
            <a:endParaRPr lang="en-US" altLang="en-US" dirty="0">
              <a:solidFill>
                <a:srgbClr val="242424"/>
              </a:solidFill>
              <a:latin typeface="Montserrat" panose="00000500000000000000"/>
              <a:cs typeface="Segoe UI" panose="020B0502040204020203" pitchFamily="34" charset="0"/>
            </a:endParaRPr>
          </a:p>
          <a:p>
            <a:pPr lvl="0" eaLnBrk="0" fontAlgn="base" hangingPunct="0">
              <a:spcBef>
                <a:spcPct val="0"/>
              </a:spcBef>
              <a:spcAft>
                <a:spcPct val="0"/>
              </a:spcAft>
              <a:buClrTx/>
            </a:pPr>
            <a:endParaRPr lang="en-US" altLang="en-US" dirty="0">
              <a:solidFill>
                <a:srgbClr val="242424"/>
              </a:solidFill>
              <a:latin typeface="Montserrat" panose="00000500000000000000"/>
              <a:cs typeface="Segoe UI" panose="020B0502040204020203" pitchFamily="34" charset="0"/>
            </a:endParaRPr>
          </a:p>
          <a:p>
            <a:pPr lvl="0" eaLnBrk="0" fontAlgn="base" hangingPunct="0">
              <a:spcBef>
                <a:spcPct val="0"/>
              </a:spcBef>
              <a:spcAft>
                <a:spcPct val="0"/>
              </a:spcAft>
              <a:buClrTx/>
            </a:pPr>
            <a:endParaRPr lang="en-US" altLang="en-US" dirty="0">
              <a:solidFill>
                <a:srgbClr val="242424"/>
              </a:solidFill>
              <a:latin typeface="Montserrat" panose="00000500000000000000"/>
            </a:endParaRPr>
          </a:p>
          <a:p>
            <a:pPr lvl="0" eaLnBrk="0" fontAlgn="base" hangingPunct="0">
              <a:spcBef>
                <a:spcPct val="0"/>
              </a:spcBef>
              <a:spcAft>
                <a:spcPct val="0"/>
              </a:spcAft>
              <a:buClrTx/>
            </a:pPr>
            <a:r>
              <a:rPr lang="en-US" altLang="en-US" dirty="0">
                <a:solidFill>
                  <a:srgbClr val="242424"/>
                </a:solidFill>
                <a:latin typeface="Montserrat" panose="00000500000000000000"/>
              </a:rPr>
              <a:t>It is a formal loop of accessing the end point and printing the status.</a:t>
            </a:r>
          </a:p>
          <a:p>
            <a:pPr lvl="0" eaLnBrk="0" fontAlgn="base" hangingPunct="0">
              <a:spcBef>
                <a:spcPct val="0"/>
              </a:spcBef>
              <a:spcAft>
                <a:spcPct val="0"/>
              </a:spcAft>
              <a:buClrTx/>
            </a:pPr>
            <a:endParaRPr lang="en-US" altLang="en-US" dirty="0">
              <a:solidFill>
                <a:srgbClr val="242424"/>
              </a:solidFill>
              <a:latin typeface="Montserrat" panose="00000500000000000000"/>
            </a:endParaRPr>
          </a:p>
          <a:p>
            <a:pPr lvl="0" eaLnBrk="0" fontAlgn="base" hangingPunct="0">
              <a:spcBef>
                <a:spcPct val="0"/>
              </a:spcBef>
              <a:spcAft>
                <a:spcPct val="0"/>
              </a:spcAft>
              <a:buClrTx/>
              <a:buFontTx/>
              <a:buChar char="•"/>
            </a:pPr>
            <a:r>
              <a:rPr lang="en-US" altLang="en-US" b="1" dirty="0">
                <a:solidFill>
                  <a:srgbClr val="242424"/>
                </a:solidFill>
                <a:latin typeface="Montserrat" panose="00000500000000000000"/>
                <a:cs typeface="Segoe UI" panose="020B0502040204020203" pitchFamily="34" charset="0"/>
              </a:rPr>
              <a:t>Normal Response</a:t>
            </a:r>
            <a:r>
              <a:rPr lang="en-US" altLang="en-US" dirty="0">
                <a:solidFill>
                  <a:srgbClr val="242424"/>
                </a:solidFill>
                <a:latin typeface="Montserrat" panose="00000500000000000000"/>
                <a:cs typeface="Segoe UI" panose="020B0502040204020203" pitchFamily="34" charset="0"/>
              </a:rPr>
              <a:t>: 200 OK</a:t>
            </a:r>
          </a:p>
          <a:p>
            <a:pPr lvl="0" eaLnBrk="0" fontAlgn="base" hangingPunct="0">
              <a:spcBef>
                <a:spcPct val="0"/>
              </a:spcBef>
              <a:spcAft>
                <a:spcPct val="0"/>
              </a:spcAft>
              <a:buClrTx/>
              <a:buFontTx/>
              <a:buChar char="•"/>
            </a:pPr>
            <a:r>
              <a:rPr lang="en-US" altLang="en-US" b="1" dirty="0">
                <a:solidFill>
                  <a:srgbClr val="242424"/>
                </a:solidFill>
                <a:latin typeface="Montserrat" panose="00000500000000000000"/>
                <a:cs typeface="Segoe UI" panose="020B0502040204020203" pitchFamily="34" charset="0"/>
              </a:rPr>
              <a:t>High Request Volume Response</a:t>
            </a:r>
            <a:r>
              <a:rPr lang="en-US" altLang="en-US" dirty="0">
                <a:solidFill>
                  <a:srgbClr val="242424"/>
                </a:solidFill>
                <a:latin typeface="Montserrat" panose="00000500000000000000"/>
                <a:cs typeface="Segoe UI" panose="020B0502040204020203" pitchFamily="34" charset="0"/>
              </a:rPr>
              <a:t>: 429 Too Many Requests</a:t>
            </a:r>
          </a:p>
          <a:p>
            <a:pPr lvl="0" eaLnBrk="0" fontAlgn="base" hangingPunct="0">
              <a:spcBef>
                <a:spcPct val="0"/>
              </a:spcBef>
              <a:spcAft>
                <a:spcPct val="0"/>
              </a:spcAft>
              <a:buClrTx/>
              <a:buFontTx/>
              <a:buChar char="•"/>
            </a:pPr>
            <a:endParaRPr lang="en-US" altLang="en-US" dirty="0">
              <a:solidFill>
                <a:srgbClr val="242424"/>
              </a:solidFill>
              <a:latin typeface="Montserrat" panose="00000500000000000000"/>
              <a:cs typeface="Segoe UI" panose="020B0502040204020203" pitchFamily="34" charset="0"/>
            </a:endParaRPr>
          </a:p>
          <a:p>
            <a:pPr lvl="0" eaLnBrk="0" fontAlgn="base" hangingPunct="0">
              <a:spcBef>
                <a:spcPct val="0"/>
              </a:spcBef>
              <a:spcAft>
                <a:spcPct val="0"/>
              </a:spcAft>
              <a:buClrTx/>
            </a:pPr>
            <a:r>
              <a:rPr lang="en-US" altLang="en-US" b="1" dirty="0">
                <a:solidFill>
                  <a:srgbClr val="242424"/>
                </a:solidFill>
                <a:latin typeface="Montserrat" panose="00000500000000000000"/>
                <a:cs typeface="Segoe UI" panose="020B0502040204020203" pitchFamily="34" charset="0"/>
              </a:rPr>
              <a:t>Rate Limiting Configuration : </a:t>
            </a:r>
            <a:endParaRPr lang="en-US" altLang="en-US" dirty="0">
              <a:solidFill>
                <a:schemeClr val="tx1"/>
              </a:solidFill>
              <a:latin typeface="Montserrat" panose="00000500000000000000"/>
            </a:endParaRPr>
          </a:p>
          <a:p>
            <a:pPr lvl="0" eaLnBrk="0" fontAlgn="base" hangingPunct="0">
              <a:spcBef>
                <a:spcPct val="0"/>
              </a:spcBef>
              <a:spcAft>
                <a:spcPct val="0"/>
              </a:spcAft>
              <a:buClrTx/>
              <a:buFontTx/>
              <a:buChar char="•"/>
            </a:pPr>
            <a:r>
              <a:rPr lang="en-US" altLang="en-US" dirty="0">
                <a:solidFill>
                  <a:srgbClr val="242424"/>
                </a:solidFill>
                <a:latin typeface="Montserrat" panose="00000500000000000000"/>
                <a:cs typeface="Segoe UI" panose="020B0502040204020203" pitchFamily="34" charset="0"/>
              </a:rPr>
              <a:t>redis-rate-limiter.replenishRate: 10</a:t>
            </a:r>
          </a:p>
          <a:p>
            <a:pPr lvl="0" eaLnBrk="0" fontAlgn="base" hangingPunct="0">
              <a:spcBef>
                <a:spcPct val="0"/>
              </a:spcBef>
              <a:spcAft>
                <a:spcPct val="0"/>
              </a:spcAft>
              <a:buClrTx/>
              <a:buFontTx/>
              <a:buChar char="•"/>
            </a:pPr>
            <a:r>
              <a:rPr lang="en-US" altLang="en-US" dirty="0">
                <a:solidFill>
                  <a:srgbClr val="242424"/>
                </a:solidFill>
                <a:latin typeface="Montserrat" panose="00000500000000000000"/>
                <a:cs typeface="Segoe UI" panose="020B0502040204020203" pitchFamily="34" charset="0"/>
              </a:rPr>
              <a:t>redis-rate-limiter.burstCapacity: 20</a:t>
            </a:r>
          </a:p>
          <a:p>
            <a:pPr lvl="0" eaLnBrk="0" fontAlgn="base" hangingPunct="0">
              <a:spcBef>
                <a:spcPct val="0"/>
              </a:spcBef>
              <a:spcAft>
                <a:spcPct val="0"/>
              </a:spcAft>
              <a:buClrTx/>
            </a:pPr>
            <a:r>
              <a:rPr lang="en-US" altLang="en-US" dirty="0">
                <a:solidFill>
                  <a:srgbClr val="242424"/>
                </a:solidFill>
                <a:latin typeface="Montserrat" panose="00000500000000000000"/>
                <a:cs typeface="Segoe UI" panose="020B0502040204020203" pitchFamily="34" charset="0"/>
              </a:rPr>
              <a:t>These settings control the rate and capacity of requests the server can handle</a:t>
            </a:r>
            <a:r>
              <a:rPr lang="en-US" altLang="en-US" dirty="0" smtClean="0">
                <a:solidFill>
                  <a:srgbClr val="242424"/>
                </a:solidFill>
                <a:latin typeface="Montserrat" panose="00000500000000000000"/>
                <a:cs typeface="Segoe UI" panose="020B0502040204020203" pitchFamily="34" charset="0"/>
              </a:rPr>
              <a:t>.</a:t>
            </a:r>
            <a:endParaRPr lang="en-US" altLang="en-US" dirty="0">
              <a:solidFill>
                <a:schemeClr val="tx1"/>
              </a:solidFill>
              <a:latin typeface="Montserrat" panose="00000500000000000000"/>
            </a:endParaRPr>
          </a:p>
          <a:p>
            <a:pPr lvl="0" eaLnBrk="0" fontAlgn="base" hangingPunct="0">
              <a:spcBef>
                <a:spcPct val="0"/>
              </a:spcBef>
              <a:spcAft>
                <a:spcPct val="0"/>
              </a:spcAft>
              <a:buClrTx/>
              <a:buFontTx/>
              <a:buChar char="•"/>
            </a:pPr>
            <a:endParaRPr lang="en-US" altLang="en-US" dirty="0">
              <a:solidFill>
                <a:srgbClr val="242424"/>
              </a:solidFill>
              <a:latin typeface="Montserrat" panose="00000500000000000000"/>
              <a:cs typeface="Segoe UI" panose="020B0502040204020203" pitchFamily="34" charset="0"/>
            </a:endParaRPr>
          </a:p>
        </p:txBody>
      </p:sp>
    </p:spTree>
    <p:extLst>
      <p:ext uri="{BB962C8B-B14F-4D97-AF65-F5344CB8AC3E}">
        <p14:creationId xmlns:p14="http://schemas.microsoft.com/office/powerpoint/2010/main" val="10468431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FFF8F3"/>
            </a:gs>
          </a:gsLst>
          <a:lin ang="5400000" scaled="1"/>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22</a:t>
            </a:fld>
            <a:endParaRPr lang="en" dirty="0"/>
          </a:p>
        </p:txBody>
      </p:sp>
      <p:pic>
        <p:nvPicPr>
          <p:cNvPr id="4" name="Picture 3"/>
          <p:cNvPicPr>
            <a:picLocks noChangeAspect="1"/>
          </p:cNvPicPr>
          <p:nvPr/>
        </p:nvPicPr>
        <p:blipFill rotWithShape="1">
          <a:blip r:embed="rId2">
            <a:duotone>
              <a:prstClr val="black"/>
              <a:schemeClr val="bg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4480" r="12764" b="7353"/>
          <a:stretch/>
        </p:blipFill>
        <p:spPr>
          <a:xfrm>
            <a:off x="550128" y="382204"/>
            <a:ext cx="7709916" cy="438308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169453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FFF8F3"/>
            </a:gs>
          </a:gsLst>
          <a:lin ang="5400000" scaled="1"/>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23</a:t>
            </a:fld>
            <a:endParaRPr lang="en" dirty="0"/>
          </a:p>
        </p:txBody>
      </p:sp>
      <p:sp>
        <p:nvSpPr>
          <p:cNvPr id="3" name="Title 2"/>
          <p:cNvSpPr>
            <a:spLocks noGrp="1"/>
          </p:cNvSpPr>
          <p:nvPr>
            <p:ph type="title"/>
          </p:nvPr>
        </p:nvSpPr>
        <p:spPr>
          <a:xfrm>
            <a:off x="306988" y="41699"/>
            <a:ext cx="7315200" cy="572700"/>
          </a:xfrm>
        </p:spPr>
        <p:txBody>
          <a:bodyPr/>
          <a:lstStyle/>
          <a:p>
            <a:r>
              <a:rPr lang="en-US" dirty="0" smtClean="0">
                <a:effectLst>
                  <a:outerShdw blurRad="38100" dist="38100" dir="2700000" algn="tl">
                    <a:srgbClr val="000000">
                      <a:alpha val="43137"/>
                    </a:srgbClr>
                  </a:outerShdw>
                </a:effectLst>
              </a:rPr>
              <a:t>Challenges Faced and Learning Outcomes</a:t>
            </a:r>
            <a:endParaRPr lang="en-IN" dirty="0">
              <a:effectLst>
                <a:outerShdw blurRad="38100" dist="38100" dir="2700000" algn="tl">
                  <a:srgbClr val="000000">
                    <a:alpha val="43137"/>
                  </a:srgbClr>
                </a:outerShdw>
              </a:effectLst>
            </a:endParaRPr>
          </a:p>
        </p:txBody>
      </p:sp>
      <p:sp>
        <p:nvSpPr>
          <p:cNvPr id="4" name="Rectangle 3"/>
          <p:cNvSpPr/>
          <p:nvPr/>
        </p:nvSpPr>
        <p:spPr>
          <a:xfrm>
            <a:off x="306988" y="519101"/>
            <a:ext cx="8509910" cy="4339650"/>
          </a:xfrm>
          <a:prstGeom prst="rect">
            <a:avLst/>
          </a:prstGeom>
        </p:spPr>
        <p:txBody>
          <a:bodyPr wrap="square">
            <a:spAutoFit/>
          </a:bodyPr>
          <a:lstStyle/>
          <a:p>
            <a:pPr marL="342900" indent="-342900" algn="just">
              <a:buAutoNum type="arabicPeriod"/>
            </a:pPr>
            <a:r>
              <a:rPr lang="en-US" sz="1200" dirty="0">
                <a:latin typeface="Montserrat" panose="00000500000000000000"/>
              </a:rPr>
              <a:t>One challenge was enabling </a:t>
            </a:r>
            <a:r>
              <a:rPr lang="en-US" sz="1200" dirty="0">
                <a:solidFill>
                  <a:srgbClr val="FF1D1D"/>
                </a:solidFill>
                <a:latin typeface="Montserrat" panose="00000500000000000000"/>
              </a:rPr>
              <a:t>communication between two microservices </a:t>
            </a:r>
            <a:r>
              <a:rPr lang="en-US" sz="1200" dirty="0">
                <a:latin typeface="Montserrat" panose="00000500000000000000"/>
              </a:rPr>
              <a:t>using a Feign client. The solution was to </a:t>
            </a:r>
            <a:r>
              <a:rPr lang="en-US" sz="1200" b="1" dirty="0">
                <a:solidFill>
                  <a:srgbClr val="FA7046"/>
                </a:solidFill>
                <a:latin typeface="Montserrat" panose="00000500000000000000"/>
              </a:rPr>
              <a:t>restart the server</a:t>
            </a:r>
            <a:r>
              <a:rPr lang="en-US" sz="1200" dirty="0">
                <a:latin typeface="Montserrat" panose="00000500000000000000"/>
              </a:rPr>
              <a:t>, but this took considerable time as various approaches were </a:t>
            </a:r>
            <a:r>
              <a:rPr lang="en-US" sz="1200" dirty="0" smtClean="0">
                <a:latin typeface="Montserrat" panose="00000500000000000000"/>
              </a:rPr>
              <a:t>tried.</a:t>
            </a:r>
            <a:endParaRPr lang="en-US" sz="1200" dirty="0">
              <a:latin typeface="Montserrat" panose="00000500000000000000"/>
            </a:endParaRPr>
          </a:p>
          <a:p>
            <a:pPr marL="342900" indent="-342900" algn="just">
              <a:buAutoNum type="arabicPeriod"/>
            </a:pPr>
            <a:endParaRPr lang="en-US" sz="1200" dirty="0" smtClean="0">
              <a:latin typeface="Montserrat" panose="00000500000000000000"/>
            </a:endParaRPr>
          </a:p>
          <a:p>
            <a:pPr marL="342900" indent="-342900" algn="just">
              <a:buAutoNum type="arabicPeriod"/>
            </a:pPr>
            <a:r>
              <a:rPr lang="en-US" sz="1200" dirty="0">
                <a:latin typeface="Montserrat" panose="00000500000000000000"/>
              </a:rPr>
              <a:t>Another challenge was </a:t>
            </a:r>
            <a:r>
              <a:rPr lang="en-US" sz="1200" dirty="0">
                <a:solidFill>
                  <a:srgbClr val="FF1D1D"/>
                </a:solidFill>
                <a:latin typeface="Montserrat" panose="00000500000000000000"/>
              </a:rPr>
              <a:t>setting up the gateway to discover services </a:t>
            </a:r>
            <a:r>
              <a:rPr lang="en-US" sz="1200" dirty="0">
                <a:latin typeface="Montserrat" panose="00000500000000000000"/>
              </a:rPr>
              <a:t>via the Eureka server. Despite the services being registered, they were not accessible through the gateway. The solution, once again, was to </a:t>
            </a:r>
            <a:r>
              <a:rPr lang="en-US" sz="1200" b="1" dirty="0">
                <a:solidFill>
                  <a:srgbClr val="FA7046"/>
                </a:solidFill>
                <a:latin typeface="Montserrat" panose="00000500000000000000"/>
              </a:rPr>
              <a:t>restart the </a:t>
            </a:r>
            <a:r>
              <a:rPr lang="en-US" sz="1200" b="1" dirty="0" smtClean="0">
                <a:solidFill>
                  <a:srgbClr val="FA7046"/>
                </a:solidFill>
                <a:latin typeface="Montserrat" panose="00000500000000000000"/>
              </a:rPr>
              <a:t>server</a:t>
            </a:r>
            <a:r>
              <a:rPr lang="en-US" sz="1200" dirty="0" smtClean="0">
                <a:latin typeface="Montserrat" panose="00000500000000000000"/>
              </a:rPr>
              <a:t>.</a:t>
            </a:r>
            <a:endParaRPr lang="en-US" sz="1200" dirty="0">
              <a:latin typeface="Montserrat" panose="00000500000000000000"/>
            </a:endParaRPr>
          </a:p>
          <a:p>
            <a:pPr marL="342900" indent="-342900" algn="just">
              <a:buAutoNum type="arabicPeriod"/>
            </a:pPr>
            <a:endParaRPr lang="en-US" sz="1200" dirty="0">
              <a:latin typeface="Montserrat" panose="00000500000000000000"/>
            </a:endParaRPr>
          </a:p>
          <a:p>
            <a:pPr marL="342900" indent="-342900" algn="just">
              <a:buAutoNum type="arabicPeriod"/>
            </a:pPr>
            <a:r>
              <a:rPr lang="en-US" sz="1200" dirty="0">
                <a:latin typeface="Montserrat" panose="00000500000000000000"/>
              </a:rPr>
              <a:t>Initially, I didn't plan for rate limiting, so each </a:t>
            </a:r>
            <a:r>
              <a:rPr lang="en-US" sz="1200" dirty="0" smtClean="0">
                <a:latin typeface="Montserrat" panose="00000500000000000000"/>
              </a:rPr>
              <a:t>micro service </a:t>
            </a:r>
            <a:r>
              <a:rPr lang="en-US" sz="1200" dirty="0">
                <a:latin typeface="Montserrat" panose="00000500000000000000"/>
              </a:rPr>
              <a:t>had its own CORS filter. After implementing the gateway, I needed to add a </a:t>
            </a:r>
            <a:r>
              <a:rPr lang="en-US" sz="1200" dirty="0">
                <a:solidFill>
                  <a:srgbClr val="FF1D1D"/>
                </a:solidFill>
                <a:latin typeface="Montserrat" panose="00000500000000000000"/>
              </a:rPr>
              <a:t>CORS </a:t>
            </a:r>
            <a:r>
              <a:rPr lang="en-US" sz="1200" dirty="0" smtClean="0">
                <a:solidFill>
                  <a:srgbClr val="FF1D1D"/>
                </a:solidFill>
                <a:latin typeface="Montserrat" panose="00000500000000000000"/>
              </a:rPr>
              <a:t>filter</a:t>
            </a:r>
            <a:r>
              <a:rPr lang="en-US" sz="1200" dirty="0" smtClean="0">
                <a:latin typeface="Montserrat" panose="00000500000000000000"/>
              </a:rPr>
              <a:t>. there as well, </a:t>
            </a:r>
            <a:r>
              <a:rPr lang="en-US" sz="1200" dirty="0">
                <a:latin typeface="Montserrat" panose="00000500000000000000"/>
              </a:rPr>
              <a:t>causing </a:t>
            </a:r>
            <a:r>
              <a:rPr lang="en-US" sz="1200" dirty="0">
                <a:solidFill>
                  <a:srgbClr val="FF1D1D"/>
                </a:solidFill>
                <a:latin typeface="Montserrat" panose="00000500000000000000"/>
              </a:rPr>
              <a:t>conflicts</a:t>
            </a:r>
            <a:r>
              <a:rPr lang="en-US" sz="1200" dirty="0">
                <a:latin typeface="Montserrat" panose="00000500000000000000"/>
              </a:rPr>
              <a:t>. The solution was to </a:t>
            </a:r>
            <a:r>
              <a:rPr lang="en-US" sz="1200" b="1" dirty="0">
                <a:solidFill>
                  <a:srgbClr val="FA7046"/>
                </a:solidFill>
                <a:latin typeface="Montserrat" panose="00000500000000000000"/>
              </a:rPr>
              <a:t>remove the CORS filters from the services </a:t>
            </a:r>
            <a:r>
              <a:rPr lang="en-US" sz="1200" dirty="0">
                <a:latin typeface="Montserrat" panose="00000500000000000000"/>
              </a:rPr>
              <a:t>and keep it only in the gateway.</a:t>
            </a:r>
          </a:p>
          <a:p>
            <a:pPr marL="342900" indent="-342900" algn="just">
              <a:buAutoNum type="arabicPeriod"/>
            </a:pPr>
            <a:endParaRPr lang="en-US" sz="1200" dirty="0">
              <a:latin typeface="Montserrat" panose="00000500000000000000"/>
            </a:endParaRPr>
          </a:p>
          <a:p>
            <a:pPr marL="342900" indent="-342900" algn="just">
              <a:buAutoNum type="arabicPeriod"/>
            </a:pPr>
            <a:r>
              <a:rPr lang="en-US" sz="1200" dirty="0">
                <a:latin typeface="Montserrat" panose="00000500000000000000"/>
              </a:rPr>
              <a:t>While using </a:t>
            </a:r>
            <a:r>
              <a:rPr lang="en-US" sz="1200" dirty="0">
                <a:solidFill>
                  <a:srgbClr val="FF1D1D"/>
                </a:solidFill>
                <a:latin typeface="Montserrat" panose="00000500000000000000"/>
              </a:rPr>
              <a:t>Three.js</a:t>
            </a:r>
            <a:r>
              <a:rPr lang="en-US" sz="1200" dirty="0">
                <a:latin typeface="Montserrat" panose="00000500000000000000"/>
              </a:rPr>
              <a:t> to create a 3D interactive background, I set up one scene for the background and another for the homepage. Redirecting to another page caused errors because the </a:t>
            </a:r>
            <a:r>
              <a:rPr lang="en-US" sz="1200" dirty="0">
                <a:solidFill>
                  <a:srgbClr val="FF1D1D"/>
                </a:solidFill>
                <a:latin typeface="Montserrat" panose="00000500000000000000"/>
              </a:rPr>
              <a:t>scene needed to be removed</a:t>
            </a:r>
            <a:r>
              <a:rPr lang="en-US" sz="1200" dirty="0">
                <a:latin typeface="Montserrat" panose="00000500000000000000"/>
              </a:rPr>
              <a:t>. The solution was to efficiently </a:t>
            </a:r>
            <a:r>
              <a:rPr lang="en-US" sz="1200" b="1" dirty="0">
                <a:solidFill>
                  <a:srgbClr val="FA7046"/>
                </a:solidFill>
                <a:latin typeface="Montserrat" panose="00000500000000000000"/>
              </a:rPr>
              <a:t>manage the DOM and callbacks</a:t>
            </a:r>
            <a:r>
              <a:rPr lang="en-US" sz="1200" dirty="0">
                <a:latin typeface="Montserrat" panose="00000500000000000000"/>
              </a:rPr>
              <a:t>.</a:t>
            </a:r>
          </a:p>
          <a:p>
            <a:pPr marL="342900" indent="-342900" algn="just">
              <a:buAutoNum type="arabicPeriod"/>
            </a:pPr>
            <a:endParaRPr lang="en-US" sz="1200" dirty="0">
              <a:latin typeface="Montserrat" panose="00000500000000000000"/>
            </a:endParaRPr>
          </a:p>
          <a:p>
            <a:pPr marL="342900" indent="-342900" algn="just">
              <a:buAutoNum type="arabicPeriod"/>
            </a:pPr>
            <a:r>
              <a:rPr lang="en-US" sz="1200" dirty="0">
                <a:latin typeface="Montserrat" panose="00000500000000000000"/>
              </a:rPr>
              <a:t>To make </a:t>
            </a:r>
            <a:r>
              <a:rPr lang="en-US" sz="1200" dirty="0">
                <a:solidFill>
                  <a:srgbClr val="FF1D1D"/>
                </a:solidFill>
                <a:latin typeface="Montserrat" panose="00000500000000000000"/>
              </a:rPr>
              <a:t>certain states available across all components</a:t>
            </a:r>
            <a:r>
              <a:rPr lang="en-US" sz="1200" dirty="0">
                <a:latin typeface="Montserrat" panose="00000500000000000000"/>
              </a:rPr>
              <a:t>, I used the </a:t>
            </a:r>
            <a:r>
              <a:rPr lang="en-US" sz="1200" b="1" dirty="0">
                <a:solidFill>
                  <a:srgbClr val="FA7046"/>
                </a:solidFill>
                <a:latin typeface="Montserrat" panose="00000500000000000000"/>
              </a:rPr>
              <a:t>useContext hook</a:t>
            </a:r>
            <a:r>
              <a:rPr lang="en-US" sz="1200" dirty="0">
                <a:latin typeface="Montserrat" panose="00000500000000000000"/>
              </a:rPr>
              <a:t>. </a:t>
            </a:r>
            <a:endParaRPr lang="en-US" sz="1200" dirty="0" smtClean="0">
              <a:latin typeface="Montserrat" panose="00000500000000000000"/>
            </a:endParaRPr>
          </a:p>
          <a:p>
            <a:pPr marL="342900" indent="-342900" algn="just">
              <a:buAutoNum type="arabicPeriod"/>
            </a:pPr>
            <a:endParaRPr lang="en-US" sz="1200" dirty="0">
              <a:latin typeface="Montserrat" panose="00000500000000000000"/>
            </a:endParaRPr>
          </a:p>
          <a:p>
            <a:pPr marL="342900" indent="-342900" algn="just">
              <a:buAutoNum type="arabicPeriod"/>
            </a:pPr>
            <a:r>
              <a:rPr lang="en-US" sz="1200" dirty="0">
                <a:latin typeface="Montserrat" panose="00000500000000000000"/>
              </a:rPr>
              <a:t>The server was becoming </a:t>
            </a:r>
            <a:r>
              <a:rPr lang="en-US" sz="1200" dirty="0">
                <a:solidFill>
                  <a:srgbClr val="FF1D1D"/>
                </a:solidFill>
                <a:latin typeface="Montserrat" panose="00000500000000000000"/>
              </a:rPr>
              <a:t>overloaded due to too many requests</a:t>
            </a:r>
            <a:r>
              <a:rPr lang="en-US" sz="1200" dirty="0">
                <a:latin typeface="Montserrat" panose="00000500000000000000"/>
              </a:rPr>
              <a:t>, causing it to slow down. To address this, I implemented a </a:t>
            </a:r>
            <a:r>
              <a:rPr lang="en-US" sz="1200" b="1" dirty="0">
                <a:solidFill>
                  <a:srgbClr val="FA7046"/>
                </a:solidFill>
                <a:latin typeface="Montserrat" panose="00000500000000000000"/>
              </a:rPr>
              <a:t>gateway for rate limiting</a:t>
            </a:r>
            <a:r>
              <a:rPr lang="en-US" sz="1200" dirty="0">
                <a:latin typeface="Montserrat" panose="00000500000000000000"/>
              </a:rPr>
              <a:t>. Now, when there are too many requests, the server responds with a "too many requests" </a:t>
            </a:r>
            <a:r>
              <a:rPr lang="en-US" sz="1200" dirty="0" smtClean="0">
                <a:latin typeface="Montserrat" panose="00000500000000000000"/>
              </a:rPr>
              <a:t>message.</a:t>
            </a:r>
            <a:endParaRPr lang="en-US" sz="1200" dirty="0">
              <a:latin typeface="Montserrat" panose="00000500000000000000"/>
            </a:endParaRPr>
          </a:p>
        </p:txBody>
      </p:sp>
    </p:spTree>
    <p:extLst>
      <p:ext uri="{BB962C8B-B14F-4D97-AF65-F5344CB8AC3E}">
        <p14:creationId xmlns:p14="http://schemas.microsoft.com/office/powerpoint/2010/main" val="23016467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FFF8F3"/>
            </a:gs>
          </a:gsLst>
          <a:lin ang="5400000" scaled="1"/>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24</a:t>
            </a:fld>
            <a:endParaRPr lang="en" dirty="0"/>
          </a:p>
        </p:txBody>
      </p:sp>
      <p:sp>
        <p:nvSpPr>
          <p:cNvPr id="3" name="Title 2"/>
          <p:cNvSpPr>
            <a:spLocks noGrp="1"/>
          </p:cNvSpPr>
          <p:nvPr>
            <p:ph type="title"/>
          </p:nvPr>
        </p:nvSpPr>
        <p:spPr/>
        <p:txBody>
          <a:bodyPr/>
          <a:lstStyle/>
          <a:p>
            <a:r>
              <a:rPr lang="en-US" dirty="0" smtClean="0">
                <a:effectLst>
                  <a:outerShdw blurRad="38100" dist="38100" dir="2700000" algn="tl">
                    <a:srgbClr val="000000">
                      <a:alpha val="43137"/>
                    </a:srgbClr>
                  </a:outerShdw>
                </a:effectLst>
              </a:rPr>
              <a:t>Demo</a:t>
            </a:r>
            <a:endParaRPr lang="en-IN" dirty="0">
              <a:effectLst>
                <a:outerShdw blurRad="38100" dist="38100" dir="2700000" algn="tl">
                  <a:srgbClr val="000000">
                    <a:alpha val="43137"/>
                  </a:srgbClr>
                </a:outerShdw>
              </a:effectLs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1737" y="2576878"/>
            <a:ext cx="4415883" cy="2431897"/>
          </a:xfrm>
          <a:prstGeom prst="rect">
            <a:avLst/>
          </a:prstGeom>
          <a:effectLst>
            <a:outerShdw blurRad="50800" dist="38100" dir="2700000" algn="tl" rotWithShape="0">
              <a:prstClr val="black">
                <a:alpha val="40000"/>
              </a:prst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192" y="542762"/>
            <a:ext cx="4368588" cy="228221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853792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FFF8F3"/>
            </a:gs>
          </a:gsLst>
          <a:lin ang="5400000" scaled="1"/>
        </a:gra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pPr/>
              <a:t>25</a:t>
            </a:fld>
            <a:endParaRPr lang="en" dirty="0"/>
          </a:p>
        </p:txBody>
      </p:sp>
      <p:sp>
        <p:nvSpPr>
          <p:cNvPr id="7" name="Rectangle 6">
            <a:extLst>
              <a:ext uri="{FF2B5EF4-FFF2-40B4-BE49-F238E27FC236}">
                <a16:creationId xmlns:a16="http://schemas.microsoft.com/office/drawing/2014/main" id="{052B1ADC-3AFA-3360-F484-6C231AD9DF57}"/>
              </a:ext>
            </a:extLst>
          </p:cNvPr>
          <p:cNvSpPr/>
          <p:nvPr/>
        </p:nvSpPr>
        <p:spPr>
          <a:xfrm>
            <a:off x="417554" y="692161"/>
            <a:ext cx="6087325" cy="4293483"/>
          </a:xfrm>
          <a:prstGeom prst="rect">
            <a:avLst/>
          </a:prstGeom>
        </p:spPr>
        <p:txBody>
          <a:bodyPr wrap="square">
            <a:spAutoFit/>
          </a:bodyPr>
          <a:lstStyle/>
          <a:p>
            <a:r>
              <a:rPr lang="en-US" sz="1300" b="1" dirty="0">
                <a:solidFill>
                  <a:srgbClr val="FF0000"/>
                </a:solidFill>
                <a:latin typeface="Montserrat" panose="00000500000000000000"/>
              </a:rPr>
              <a:t>Advanced Password Policies</a:t>
            </a:r>
            <a:endParaRPr lang="en-US" sz="1300" dirty="0">
              <a:solidFill>
                <a:srgbClr val="FF0000"/>
              </a:solidFill>
              <a:latin typeface="Montserrat" panose="00000500000000000000"/>
            </a:endParaRPr>
          </a:p>
          <a:p>
            <a:pPr lvl="1"/>
            <a:r>
              <a:rPr lang="en-US" sz="1300" dirty="0">
                <a:latin typeface="Montserrat" panose="00000500000000000000"/>
              </a:rPr>
              <a:t>Implement complex rules and periodic changes</a:t>
            </a:r>
            <a:r>
              <a:rPr lang="en-US" sz="1300" dirty="0" smtClean="0">
                <a:latin typeface="Montserrat" panose="00000500000000000000"/>
              </a:rPr>
              <a:t>.</a:t>
            </a:r>
          </a:p>
          <a:p>
            <a:pPr lvl="1"/>
            <a:endParaRPr lang="en-US" sz="1300" dirty="0" smtClean="0">
              <a:latin typeface="Montserrat" panose="00000500000000000000"/>
            </a:endParaRPr>
          </a:p>
          <a:p>
            <a:r>
              <a:rPr lang="en-US" sz="1300" b="1" dirty="0" smtClean="0">
                <a:solidFill>
                  <a:srgbClr val="FF0000"/>
                </a:solidFill>
                <a:latin typeface="Montserrat" panose="00000500000000000000"/>
              </a:rPr>
              <a:t>Network Slicing</a:t>
            </a:r>
            <a:endParaRPr lang="en-US" sz="1300" dirty="0" smtClean="0">
              <a:solidFill>
                <a:srgbClr val="FF0000"/>
              </a:solidFill>
              <a:latin typeface="Montserrat" panose="00000500000000000000"/>
            </a:endParaRPr>
          </a:p>
          <a:p>
            <a:pPr lvl="1"/>
            <a:r>
              <a:rPr lang="en-IN" sz="1300" dirty="0">
                <a:latin typeface="Montserrat" panose="00000500000000000000"/>
              </a:rPr>
              <a:t>create isolated, secure segments of the </a:t>
            </a:r>
            <a:r>
              <a:rPr lang="en-IN" sz="1300" dirty="0" smtClean="0">
                <a:latin typeface="Montserrat" panose="00000500000000000000"/>
              </a:rPr>
              <a:t>network </a:t>
            </a:r>
            <a:r>
              <a:rPr lang="en-IN" sz="1300" dirty="0">
                <a:latin typeface="Montserrat" panose="00000500000000000000"/>
              </a:rPr>
              <a:t>for different </a:t>
            </a:r>
            <a:r>
              <a:rPr lang="en-IN" sz="1300" dirty="0" smtClean="0">
                <a:latin typeface="Montserrat" panose="00000500000000000000"/>
              </a:rPr>
              <a:t>types of traffic</a:t>
            </a:r>
            <a:r>
              <a:rPr lang="en-US" sz="1300" dirty="0" smtClean="0">
                <a:latin typeface="Montserrat" panose="00000500000000000000"/>
              </a:rPr>
              <a:t>.</a:t>
            </a:r>
          </a:p>
          <a:p>
            <a:pPr lvl="1"/>
            <a:endParaRPr lang="en-US" sz="1300" dirty="0">
              <a:latin typeface="Montserrat" panose="00000500000000000000"/>
            </a:endParaRPr>
          </a:p>
          <a:p>
            <a:r>
              <a:rPr lang="en-US" sz="1300" b="1" dirty="0" smtClean="0">
                <a:solidFill>
                  <a:srgbClr val="FF0000"/>
                </a:solidFill>
                <a:latin typeface="Montserrat" panose="00000500000000000000"/>
              </a:rPr>
              <a:t>User </a:t>
            </a:r>
            <a:r>
              <a:rPr lang="en-US" sz="1300" b="1" dirty="0">
                <a:solidFill>
                  <a:srgbClr val="FF0000"/>
                </a:solidFill>
                <a:latin typeface="Montserrat" panose="00000500000000000000"/>
              </a:rPr>
              <a:t>Behavior Analytics</a:t>
            </a:r>
            <a:endParaRPr lang="en-US" sz="1300" dirty="0">
              <a:solidFill>
                <a:srgbClr val="FF0000"/>
              </a:solidFill>
              <a:latin typeface="Montserrat" panose="00000500000000000000"/>
            </a:endParaRPr>
          </a:p>
          <a:p>
            <a:pPr lvl="1"/>
            <a:r>
              <a:rPr lang="en-US" sz="1300" dirty="0">
                <a:latin typeface="Montserrat" panose="00000500000000000000"/>
              </a:rPr>
              <a:t>Detect suspicious activities</a:t>
            </a:r>
            <a:r>
              <a:rPr lang="en-US" sz="1300" dirty="0" smtClean="0">
                <a:latin typeface="Montserrat" panose="00000500000000000000"/>
              </a:rPr>
              <a:t>.</a:t>
            </a:r>
          </a:p>
          <a:p>
            <a:pPr lvl="1"/>
            <a:endParaRPr lang="en-US" sz="1300" dirty="0">
              <a:latin typeface="Montserrat" panose="00000500000000000000"/>
            </a:endParaRPr>
          </a:p>
          <a:p>
            <a:r>
              <a:rPr lang="en-US" sz="1300" b="1" dirty="0">
                <a:solidFill>
                  <a:srgbClr val="FF0000"/>
                </a:solidFill>
                <a:latin typeface="Montserrat" panose="00000500000000000000"/>
              </a:rPr>
              <a:t>Third-Party Integration</a:t>
            </a:r>
            <a:endParaRPr lang="en-US" sz="1300" dirty="0">
              <a:solidFill>
                <a:srgbClr val="FF0000"/>
              </a:solidFill>
              <a:latin typeface="Montserrat" panose="00000500000000000000"/>
            </a:endParaRPr>
          </a:p>
          <a:p>
            <a:pPr lvl="1"/>
            <a:r>
              <a:rPr lang="en-US" sz="1300" dirty="0">
                <a:latin typeface="Montserrat" panose="00000500000000000000"/>
              </a:rPr>
              <a:t>Connect with external authentication services</a:t>
            </a:r>
            <a:r>
              <a:rPr lang="en-US" sz="1300" dirty="0" smtClean="0">
                <a:latin typeface="Montserrat" panose="00000500000000000000"/>
              </a:rPr>
              <a:t>.</a:t>
            </a:r>
          </a:p>
          <a:p>
            <a:pPr lvl="1"/>
            <a:endParaRPr lang="en-US" sz="1300" dirty="0">
              <a:latin typeface="Montserrat" panose="00000500000000000000"/>
            </a:endParaRPr>
          </a:p>
          <a:p>
            <a:r>
              <a:rPr lang="en-US" sz="1300" b="1" dirty="0">
                <a:solidFill>
                  <a:srgbClr val="FF0000"/>
                </a:solidFill>
                <a:latin typeface="Montserrat" panose="00000500000000000000"/>
              </a:rPr>
              <a:t>Mobile Application</a:t>
            </a:r>
            <a:endParaRPr lang="en-US" sz="1300" dirty="0">
              <a:solidFill>
                <a:srgbClr val="FF0000"/>
              </a:solidFill>
              <a:latin typeface="Montserrat" panose="00000500000000000000"/>
            </a:endParaRPr>
          </a:p>
          <a:p>
            <a:pPr lvl="1"/>
            <a:r>
              <a:rPr lang="en-US" sz="1300" dirty="0">
                <a:latin typeface="Montserrat" panose="00000500000000000000"/>
              </a:rPr>
              <a:t>Develop a mobile app for easy access</a:t>
            </a:r>
            <a:r>
              <a:rPr lang="en-US" sz="1300" dirty="0" smtClean="0">
                <a:latin typeface="Montserrat" panose="00000500000000000000"/>
              </a:rPr>
              <a:t>.</a:t>
            </a:r>
          </a:p>
          <a:p>
            <a:pPr lvl="1"/>
            <a:endParaRPr lang="en-US" sz="1300" dirty="0">
              <a:latin typeface="Montserrat" panose="00000500000000000000"/>
            </a:endParaRPr>
          </a:p>
          <a:p>
            <a:r>
              <a:rPr lang="en-US" sz="1300" b="1" dirty="0">
                <a:solidFill>
                  <a:srgbClr val="FF0000"/>
                </a:solidFill>
                <a:latin typeface="Montserrat" panose="00000500000000000000"/>
              </a:rPr>
              <a:t>Real-Time Security Alerts</a:t>
            </a:r>
            <a:endParaRPr lang="en-US" sz="1300" dirty="0">
              <a:solidFill>
                <a:srgbClr val="FF0000"/>
              </a:solidFill>
              <a:latin typeface="Montserrat" panose="00000500000000000000"/>
            </a:endParaRPr>
          </a:p>
          <a:p>
            <a:pPr lvl="1"/>
            <a:r>
              <a:rPr lang="en-US" sz="1300" dirty="0">
                <a:latin typeface="Montserrat" panose="00000500000000000000"/>
              </a:rPr>
              <a:t>Provide instant alerts for breaches</a:t>
            </a:r>
            <a:r>
              <a:rPr lang="en-US" sz="1300" dirty="0" smtClean="0">
                <a:latin typeface="Montserrat" panose="00000500000000000000"/>
              </a:rPr>
              <a:t>.</a:t>
            </a:r>
          </a:p>
          <a:p>
            <a:pPr lvl="1"/>
            <a:endParaRPr lang="en-US" sz="1300" dirty="0">
              <a:latin typeface="Montserrat" panose="00000500000000000000"/>
            </a:endParaRPr>
          </a:p>
          <a:p>
            <a:r>
              <a:rPr lang="en-US" sz="1300" b="1" dirty="0" smtClean="0">
                <a:solidFill>
                  <a:srgbClr val="FF0000"/>
                </a:solidFill>
                <a:latin typeface="Montserrat" panose="00000500000000000000"/>
              </a:rPr>
              <a:t>AI </a:t>
            </a:r>
            <a:r>
              <a:rPr lang="en-US" sz="1300" b="1" dirty="0">
                <a:solidFill>
                  <a:srgbClr val="FF0000"/>
                </a:solidFill>
                <a:latin typeface="Montserrat" panose="00000500000000000000"/>
              </a:rPr>
              <a:t>Recommendations</a:t>
            </a:r>
            <a:endParaRPr lang="en-US" sz="1300" dirty="0">
              <a:solidFill>
                <a:srgbClr val="FF0000"/>
              </a:solidFill>
              <a:latin typeface="Montserrat" panose="00000500000000000000"/>
            </a:endParaRPr>
          </a:p>
          <a:p>
            <a:pPr lvl="1"/>
            <a:r>
              <a:rPr lang="en-US" sz="1300" dirty="0">
                <a:latin typeface="Montserrat" panose="00000500000000000000"/>
              </a:rPr>
              <a:t>Use AI for personalized security tips</a:t>
            </a:r>
            <a:r>
              <a:rPr lang="en-US" sz="1300" dirty="0" smtClean="0">
                <a:latin typeface="Montserrat" panose="00000500000000000000"/>
              </a:rPr>
              <a:t>.</a:t>
            </a:r>
            <a:endParaRPr lang="en-US" sz="1300" dirty="0">
              <a:latin typeface="Montserrat" panose="00000500000000000000"/>
            </a:endParaRPr>
          </a:p>
        </p:txBody>
      </p:sp>
      <p:sp>
        <p:nvSpPr>
          <p:cNvPr id="8" name="Title 2">
            <a:extLst>
              <a:ext uri="{FF2B5EF4-FFF2-40B4-BE49-F238E27FC236}">
                <a16:creationId xmlns:a16="http://schemas.microsoft.com/office/drawing/2014/main" id="{965FAAFA-87E4-9295-75B5-370EB6217C19}"/>
              </a:ext>
            </a:extLst>
          </p:cNvPr>
          <p:cNvSpPr>
            <a:spLocks noGrp="1"/>
          </p:cNvSpPr>
          <p:nvPr>
            <p:ph type="title"/>
          </p:nvPr>
        </p:nvSpPr>
        <p:spPr>
          <a:xfrm>
            <a:off x="417554" y="267975"/>
            <a:ext cx="7315200" cy="572700"/>
          </a:xfrm>
        </p:spPr>
        <p:txBody>
          <a:bodyPr/>
          <a:lstStyle/>
          <a:p>
            <a:r>
              <a:rPr lang="en-GB" dirty="0">
                <a:effectLst>
                  <a:outerShdw blurRad="38100" dist="38100" dir="2700000" algn="tl">
                    <a:srgbClr val="000000">
                      <a:alpha val="43137"/>
                    </a:srgbClr>
                  </a:outerShdw>
                </a:effectLst>
              </a:rPr>
              <a:t>Future Scope</a:t>
            </a:r>
            <a:endParaRPr lang="en-IN"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217421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33598" y="2192867"/>
            <a:ext cx="5105401" cy="861774"/>
          </a:xfrm>
          <a:prstGeom prst="rect">
            <a:avLst/>
          </a:prstGeom>
        </p:spPr>
        <p:txBody>
          <a:bodyPr wrap="square">
            <a:spAutoFit/>
          </a:bodyPr>
          <a:lstStyle/>
          <a:p>
            <a:pPr algn="ctr"/>
            <a:r>
              <a:rPr lang="en-US" sz="5000" dirty="0" smtClean="0">
                <a:ln w="0"/>
                <a:solidFill>
                  <a:srgbClr val="FF0000"/>
                </a:solidFill>
                <a:effectLst>
                  <a:outerShdw blurRad="38100" dist="19050" dir="2700000" algn="tl" rotWithShape="0">
                    <a:schemeClr val="dk1">
                      <a:alpha val="40000"/>
                    </a:schemeClr>
                  </a:outerShdw>
                </a:effectLst>
                <a:latin typeface="Bahnschrift" panose="020B0502040204020203" pitchFamily="34" charset="0"/>
              </a:rPr>
              <a:t>Thank You</a:t>
            </a:r>
            <a:endParaRPr lang="en-US" sz="5000" dirty="0">
              <a:ln w="0"/>
              <a:solidFill>
                <a:srgbClr val="FF0000"/>
              </a:solidFill>
              <a:effectLst>
                <a:outerShdw blurRad="38100" dist="19050" dir="2700000" algn="tl" rotWithShape="0">
                  <a:schemeClr val="dk1">
                    <a:alpha val="40000"/>
                  </a:schemeClr>
                </a:outerShdw>
              </a:effectLst>
              <a:latin typeface="Bahnschrift" panose="020B0502040204020203" pitchFamily="34" charset="0"/>
            </a:endParaRPr>
          </a:p>
        </p:txBody>
      </p:sp>
    </p:spTree>
    <p:extLst>
      <p:ext uri="{BB962C8B-B14F-4D97-AF65-F5344CB8AC3E}">
        <p14:creationId xmlns:p14="http://schemas.microsoft.com/office/powerpoint/2010/main" val="27292826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65000">
              <a:schemeClr val="bg1"/>
            </a:gs>
            <a:gs pos="100000">
              <a:srgbClr val="FFF8F3"/>
            </a:gs>
          </a:gsLst>
          <a:lin ang="5400000" scaled="1"/>
        </a:gradFill>
        <a:effectLst/>
      </p:bgPr>
    </p:bg>
    <p:spTree>
      <p:nvGrpSpPr>
        <p:cNvPr id="1" name="Shape 174"/>
        <p:cNvGrpSpPr/>
        <p:nvPr/>
      </p:nvGrpSpPr>
      <p:grpSpPr>
        <a:xfrm>
          <a:off x="0" y="0"/>
          <a:ext cx="0" cy="0"/>
          <a:chOff x="0" y="0"/>
          <a:chExt cx="0" cy="0"/>
        </a:xfrm>
      </p:grpSpPr>
      <p:sp>
        <p:nvSpPr>
          <p:cNvPr id="175" name="Google Shape;175;p38"/>
          <p:cNvSpPr txBox="1">
            <a:spLocks noGrp="1"/>
          </p:cNvSpPr>
          <p:nvPr>
            <p:ph type="body" idx="1"/>
          </p:nvPr>
        </p:nvSpPr>
        <p:spPr>
          <a:xfrm>
            <a:off x="153494" y="649124"/>
            <a:ext cx="6993344" cy="4260102"/>
          </a:xfrm>
          <a:prstGeom prst="rect">
            <a:avLst/>
          </a:prstGeom>
          <a:noFill/>
          <a:ln>
            <a:noFill/>
          </a:ln>
        </p:spPr>
        <p:txBody>
          <a:bodyPr spcFirstLastPara="1" wrap="square" lIns="91425" tIns="91425" rIns="91425" bIns="91425" anchor="t" anchorCtr="0">
            <a:noAutofit/>
          </a:bodyPr>
          <a:lstStyle/>
          <a:p>
            <a:pPr marL="454950" indent="-285750">
              <a:lnSpc>
                <a:spcPct val="150000"/>
              </a:lnSpc>
            </a:pPr>
            <a:r>
              <a:rPr lang="en-US" sz="1500" b="1" dirty="0" smtClean="0">
                <a:solidFill>
                  <a:schemeClr val="tx1"/>
                </a:solidFill>
                <a:latin typeface="Montserrat" panose="00000500000000000000" pitchFamily="50" charset="0"/>
                <a:ea typeface="Calibri"/>
                <a:cs typeface="Calibri"/>
                <a:sym typeface="Calibri"/>
              </a:rPr>
              <a:t>Problem Statement</a:t>
            </a:r>
          </a:p>
          <a:p>
            <a:pPr marL="454950" indent="-285750">
              <a:lnSpc>
                <a:spcPct val="150000"/>
              </a:lnSpc>
            </a:pPr>
            <a:r>
              <a:rPr lang="en-US" sz="1500" b="1" dirty="0" smtClean="0">
                <a:solidFill>
                  <a:schemeClr val="tx1"/>
                </a:solidFill>
                <a:latin typeface="Montserrat" panose="00000500000000000000" pitchFamily="50" charset="0"/>
                <a:ea typeface="Calibri"/>
                <a:cs typeface="Calibri"/>
                <a:sym typeface="Calibri"/>
              </a:rPr>
              <a:t>Objectives</a:t>
            </a:r>
          </a:p>
          <a:p>
            <a:pPr marL="454950" indent="-285750">
              <a:lnSpc>
                <a:spcPct val="150000"/>
              </a:lnSpc>
            </a:pPr>
            <a:r>
              <a:rPr lang="en-US" sz="1500" b="1" dirty="0" smtClean="0">
                <a:solidFill>
                  <a:schemeClr val="tx1"/>
                </a:solidFill>
                <a:latin typeface="Montserrat" panose="00000500000000000000" pitchFamily="50" charset="0"/>
                <a:ea typeface="Calibri"/>
                <a:cs typeface="Calibri"/>
                <a:sym typeface="Calibri"/>
              </a:rPr>
              <a:t>Sprint Planning</a:t>
            </a:r>
          </a:p>
          <a:p>
            <a:pPr marL="454950" indent="-285750">
              <a:lnSpc>
                <a:spcPct val="150000"/>
              </a:lnSpc>
            </a:pPr>
            <a:r>
              <a:rPr lang="en-US" sz="1500" b="1" dirty="0" smtClean="0">
                <a:solidFill>
                  <a:schemeClr val="tx1"/>
                </a:solidFill>
                <a:latin typeface="Montserrat" panose="00000500000000000000" pitchFamily="50" charset="0"/>
                <a:ea typeface="Calibri"/>
                <a:cs typeface="Calibri"/>
                <a:sym typeface="Calibri"/>
              </a:rPr>
              <a:t>Technologies Used</a:t>
            </a:r>
          </a:p>
          <a:p>
            <a:pPr marL="454950" indent="-285750">
              <a:lnSpc>
                <a:spcPct val="150000"/>
              </a:lnSpc>
            </a:pPr>
            <a:r>
              <a:rPr lang="en-US" sz="1500" b="1" dirty="0" smtClean="0">
                <a:solidFill>
                  <a:schemeClr val="tx1"/>
                </a:solidFill>
                <a:latin typeface="Montserrat" panose="00000500000000000000" pitchFamily="50" charset="0"/>
                <a:ea typeface="Calibri"/>
                <a:cs typeface="Calibri"/>
                <a:sym typeface="Calibri"/>
              </a:rPr>
              <a:t>Telecom Domain Specifics</a:t>
            </a:r>
          </a:p>
          <a:p>
            <a:pPr marL="454950" indent="-285750">
              <a:lnSpc>
                <a:spcPct val="150000"/>
              </a:lnSpc>
            </a:pPr>
            <a:r>
              <a:rPr lang="en-US" sz="1500" b="1" dirty="0" smtClean="0">
                <a:solidFill>
                  <a:schemeClr val="tx1"/>
                </a:solidFill>
                <a:latin typeface="Montserrat" panose="00000500000000000000" pitchFamily="50" charset="0"/>
                <a:ea typeface="Calibri"/>
                <a:cs typeface="Calibri"/>
                <a:sym typeface="Calibri"/>
              </a:rPr>
              <a:t>Data Flow Diagrams</a:t>
            </a:r>
            <a:endParaRPr lang="en-US" sz="1500" b="1" dirty="0">
              <a:solidFill>
                <a:schemeClr val="tx1"/>
              </a:solidFill>
              <a:latin typeface="Montserrat" panose="00000500000000000000" pitchFamily="50" charset="0"/>
              <a:ea typeface="Calibri"/>
              <a:cs typeface="Calibri"/>
              <a:sym typeface="Calibri"/>
            </a:endParaRPr>
          </a:p>
          <a:p>
            <a:pPr marL="454950" indent="-285750">
              <a:lnSpc>
                <a:spcPct val="150000"/>
              </a:lnSpc>
            </a:pPr>
            <a:r>
              <a:rPr lang="en-US" sz="1500" b="1" dirty="0" smtClean="0">
                <a:solidFill>
                  <a:schemeClr val="tx1"/>
                </a:solidFill>
                <a:latin typeface="Montserrat" panose="00000500000000000000" pitchFamily="50" charset="0"/>
                <a:ea typeface="Calibri"/>
                <a:cs typeface="Calibri"/>
                <a:sym typeface="Calibri"/>
              </a:rPr>
              <a:t>Modules : Server Side and Client Side</a:t>
            </a:r>
            <a:endParaRPr lang="en-US" sz="1500" b="1" dirty="0">
              <a:solidFill>
                <a:schemeClr val="tx1"/>
              </a:solidFill>
              <a:latin typeface="Montserrat" panose="00000500000000000000" pitchFamily="50" charset="0"/>
              <a:ea typeface="Calibri"/>
              <a:cs typeface="Calibri"/>
              <a:sym typeface="Calibri"/>
            </a:endParaRPr>
          </a:p>
          <a:p>
            <a:pPr marL="454950" indent="-285750">
              <a:lnSpc>
                <a:spcPct val="150000"/>
              </a:lnSpc>
            </a:pPr>
            <a:r>
              <a:rPr lang="en-US" sz="1500" b="1" dirty="0" smtClean="0">
                <a:solidFill>
                  <a:schemeClr val="tx1"/>
                </a:solidFill>
                <a:latin typeface="Montserrat" panose="00000500000000000000" pitchFamily="50" charset="0"/>
                <a:ea typeface="Calibri"/>
                <a:cs typeface="Calibri"/>
                <a:sym typeface="Calibri"/>
              </a:rPr>
              <a:t>Testing</a:t>
            </a:r>
            <a:endParaRPr lang="en-US" sz="1500" b="1" dirty="0">
              <a:solidFill>
                <a:schemeClr val="tx1"/>
              </a:solidFill>
              <a:latin typeface="Montserrat" panose="00000500000000000000" pitchFamily="50" charset="0"/>
              <a:ea typeface="Calibri"/>
              <a:cs typeface="Calibri"/>
              <a:sym typeface="Calibri"/>
            </a:endParaRPr>
          </a:p>
          <a:p>
            <a:pPr marL="454950" indent="-285750">
              <a:lnSpc>
                <a:spcPct val="150000"/>
              </a:lnSpc>
            </a:pPr>
            <a:r>
              <a:rPr lang="en-US" sz="1500" b="1" dirty="0" smtClean="0">
                <a:solidFill>
                  <a:schemeClr val="tx1"/>
                </a:solidFill>
                <a:latin typeface="Montserrat" panose="00000500000000000000" pitchFamily="50" charset="0"/>
                <a:ea typeface="Calibri"/>
                <a:cs typeface="Calibri"/>
                <a:sym typeface="Calibri"/>
              </a:rPr>
              <a:t>Challenges Faced and Learning Outcomes</a:t>
            </a:r>
          </a:p>
          <a:p>
            <a:pPr marL="454950" indent="-285750">
              <a:lnSpc>
                <a:spcPct val="150000"/>
              </a:lnSpc>
            </a:pPr>
            <a:r>
              <a:rPr lang="en-US" sz="1500" b="1" dirty="0" smtClean="0">
                <a:solidFill>
                  <a:schemeClr val="tx1"/>
                </a:solidFill>
                <a:latin typeface="Montserrat" panose="00000500000000000000" pitchFamily="50" charset="0"/>
                <a:ea typeface="Calibri"/>
                <a:cs typeface="Calibri"/>
                <a:sym typeface="Calibri"/>
              </a:rPr>
              <a:t>Demo</a:t>
            </a:r>
          </a:p>
          <a:p>
            <a:pPr marL="454950" indent="-285750">
              <a:lnSpc>
                <a:spcPct val="150000"/>
              </a:lnSpc>
            </a:pPr>
            <a:r>
              <a:rPr lang="en-US" sz="1500" b="1" dirty="0" smtClean="0">
                <a:solidFill>
                  <a:schemeClr val="tx1"/>
                </a:solidFill>
                <a:latin typeface="Montserrat" panose="00000500000000000000" pitchFamily="50" charset="0"/>
                <a:ea typeface="Calibri"/>
                <a:cs typeface="Calibri"/>
                <a:sym typeface="Calibri"/>
              </a:rPr>
              <a:t>Future enhancements</a:t>
            </a:r>
            <a:endParaRPr lang="en-US" sz="1500" b="1" dirty="0">
              <a:solidFill>
                <a:schemeClr val="tx1"/>
              </a:solidFill>
              <a:latin typeface="Montserrat" panose="00000500000000000000" pitchFamily="50" charset="0"/>
              <a:ea typeface="Calibri"/>
              <a:cs typeface="Calibri"/>
              <a:sym typeface="Calibri"/>
            </a:endParaRPr>
          </a:p>
          <a:p>
            <a:pPr marL="454950" indent="-285750">
              <a:lnSpc>
                <a:spcPct val="150000"/>
              </a:lnSpc>
            </a:pPr>
            <a:endParaRPr sz="1500" b="1" dirty="0">
              <a:solidFill>
                <a:schemeClr val="tx1"/>
              </a:solidFill>
              <a:latin typeface="Montserrat" panose="00000500000000000000" pitchFamily="50" charset="0"/>
              <a:ea typeface="Calibri"/>
              <a:cs typeface="Calibri"/>
              <a:sym typeface="Calibri"/>
            </a:endParaRPr>
          </a:p>
        </p:txBody>
      </p:sp>
      <p:sp>
        <p:nvSpPr>
          <p:cNvPr id="4" name="Slide Number Placeholder 3"/>
          <p:cNvSpPr>
            <a:spLocks noGrp="1"/>
          </p:cNvSpPr>
          <p:nvPr>
            <p:ph type="sldNum" idx="12"/>
          </p:nvPr>
        </p:nvSpPr>
        <p:spPr/>
        <p:txBody>
          <a:bodyPr/>
          <a:lstStyle/>
          <a:p>
            <a:fld id="{00000000-1234-1234-1234-123412341234}" type="slidenum">
              <a:rPr lang="en" smtClean="0"/>
              <a:pPr/>
              <a:t>3</a:t>
            </a:fld>
            <a:endParaRPr lang="en" dirty="0"/>
          </a:p>
        </p:txBody>
      </p:sp>
      <p:sp>
        <p:nvSpPr>
          <p:cNvPr id="11" name="Title 10">
            <a:extLst>
              <a:ext uri="{FF2B5EF4-FFF2-40B4-BE49-F238E27FC236}">
                <a16:creationId xmlns:a16="http://schemas.microsoft.com/office/drawing/2014/main" id="{C3374BC4-FB50-E9D7-DC94-DE4A1EF5B479}"/>
              </a:ext>
            </a:extLst>
          </p:cNvPr>
          <p:cNvSpPr>
            <a:spLocks noGrp="1"/>
          </p:cNvSpPr>
          <p:nvPr>
            <p:ph type="title"/>
          </p:nvPr>
        </p:nvSpPr>
        <p:spPr>
          <a:xfrm>
            <a:off x="349977" y="64730"/>
            <a:ext cx="5967671" cy="496815"/>
          </a:xfrm>
        </p:spPr>
        <p:txBody>
          <a:bodyPr/>
          <a:lstStyle/>
          <a:p>
            <a:r>
              <a:rPr lang="en-US" sz="2500" dirty="0">
                <a:effectLst>
                  <a:outerShdw blurRad="38100" dist="38100" dir="2700000" algn="tl">
                    <a:srgbClr val="000000">
                      <a:alpha val="43137"/>
                    </a:srgbClr>
                  </a:outerShdw>
                </a:effectLst>
              </a:rPr>
              <a:t>Agenda</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56000">
              <a:schemeClr val="bg1"/>
            </a:gs>
            <a:gs pos="100000">
              <a:srgbClr val="FFF8F3"/>
            </a:gs>
          </a:gsLst>
          <a:lin ang="5400000" scaled="1"/>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4</a:t>
            </a:fld>
            <a:endParaRPr lang="en" dirty="0"/>
          </a:p>
        </p:txBody>
      </p:sp>
      <p:sp>
        <p:nvSpPr>
          <p:cNvPr id="3" name="Title 2"/>
          <p:cNvSpPr>
            <a:spLocks noGrp="1"/>
          </p:cNvSpPr>
          <p:nvPr>
            <p:ph type="title"/>
          </p:nvPr>
        </p:nvSpPr>
        <p:spPr/>
        <p:txBody>
          <a:bodyPr/>
          <a:lstStyle/>
          <a:p>
            <a:r>
              <a:rPr lang="en-US" dirty="0" smtClean="0">
                <a:effectLst>
                  <a:outerShdw blurRad="38100" dist="38100" dir="2700000" algn="tl">
                    <a:srgbClr val="000000">
                      <a:alpha val="43137"/>
                    </a:srgbClr>
                  </a:outerShdw>
                </a:effectLst>
              </a:rPr>
              <a:t>Challenges in Existing System : </a:t>
            </a:r>
            <a:r>
              <a:rPr lang="en-US" dirty="0">
                <a:effectLst>
                  <a:outerShdw blurRad="38100" dist="38100" dir="2700000" algn="tl">
                    <a:srgbClr val="000000">
                      <a:alpha val="43137"/>
                    </a:srgbClr>
                  </a:outerShdw>
                </a:effectLst>
              </a:rPr>
              <a:t/>
            </a:r>
            <a:br>
              <a:rPr lang="en-US" dirty="0">
                <a:effectLst>
                  <a:outerShdw blurRad="38100" dist="38100" dir="2700000" algn="tl">
                    <a:srgbClr val="000000">
                      <a:alpha val="43137"/>
                    </a:srgbClr>
                  </a:outerShdw>
                </a:effectLst>
              </a:rPr>
            </a:br>
            <a:endParaRPr lang="en-IN" dirty="0">
              <a:effectLst>
                <a:outerShdw blurRad="38100" dist="38100" dir="2700000" algn="tl">
                  <a:srgbClr val="000000">
                    <a:alpha val="43137"/>
                  </a:srgbClr>
                </a:outerShdw>
              </a:effectLst>
            </a:endParaRPr>
          </a:p>
        </p:txBody>
      </p:sp>
      <p:sp>
        <p:nvSpPr>
          <p:cNvPr id="4" name="Rectangle 3"/>
          <p:cNvSpPr/>
          <p:nvPr/>
        </p:nvSpPr>
        <p:spPr>
          <a:xfrm>
            <a:off x="306988" y="564586"/>
            <a:ext cx="8658592" cy="307777"/>
          </a:xfrm>
          <a:prstGeom prst="rect">
            <a:avLst/>
          </a:prstGeom>
        </p:spPr>
        <p:txBody>
          <a:bodyPr wrap="square">
            <a:spAutoFit/>
          </a:bodyPr>
          <a:lstStyle/>
          <a:p>
            <a:pPr algn="just"/>
            <a:r>
              <a:rPr lang="en-US" b="1" dirty="0" smtClean="0">
                <a:solidFill>
                  <a:schemeClr val="bg2"/>
                </a:solidFill>
                <a:latin typeface="Montserrat" panose="00000500000000000000"/>
              </a:rPr>
              <a:t>Issue / Deficiencies: </a:t>
            </a:r>
          </a:p>
        </p:txBody>
      </p:sp>
      <p:graphicFrame>
        <p:nvGraphicFramePr>
          <p:cNvPr id="5" name="Table 4"/>
          <p:cNvGraphicFramePr>
            <a:graphicFrameLocks noGrp="1"/>
          </p:cNvGraphicFramePr>
          <p:nvPr>
            <p:extLst>
              <p:ext uri="{D42A27DB-BD31-4B8C-83A1-F6EECF244321}">
                <p14:modId xmlns:p14="http://schemas.microsoft.com/office/powerpoint/2010/main" val="2379873151"/>
              </p:ext>
            </p:extLst>
          </p:nvPr>
        </p:nvGraphicFramePr>
        <p:xfrm>
          <a:off x="306988" y="952962"/>
          <a:ext cx="8405832" cy="1874520"/>
        </p:xfrm>
        <a:graphic>
          <a:graphicData uri="http://schemas.openxmlformats.org/drawingml/2006/table">
            <a:tbl>
              <a:tblPr firstRow="1" bandRow="1">
                <a:tableStyleId>{5C22544A-7EE6-4342-B048-85BDC9FD1C3A}</a:tableStyleId>
              </a:tblPr>
              <a:tblGrid>
                <a:gridCol w="4116329">
                  <a:extLst>
                    <a:ext uri="{9D8B030D-6E8A-4147-A177-3AD203B41FA5}">
                      <a16:colId xmlns:a16="http://schemas.microsoft.com/office/drawing/2014/main" val="2982097911"/>
                    </a:ext>
                  </a:extLst>
                </a:gridCol>
                <a:gridCol w="4289503">
                  <a:extLst>
                    <a:ext uri="{9D8B030D-6E8A-4147-A177-3AD203B41FA5}">
                      <a16:colId xmlns:a16="http://schemas.microsoft.com/office/drawing/2014/main" val="1774151848"/>
                    </a:ext>
                  </a:extLst>
                </a:gridCol>
              </a:tblGrid>
              <a:tr h="269457">
                <a:tc>
                  <a:txBody>
                    <a:bodyPr/>
                    <a:lstStyle/>
                    <a:p>
                      <a:pPr marL="285750" marR="0" lvl="0" indent="-285750" algn="l" defTabSz="914400" rtl="0" eaLnBrk="1" fontAlgn="auto" latinLnBrk="0" hangingPunct="1">
                        <a:lnSpc>
                          <a:spcPct val="150000"/>
                        </a:lnSpc>
                        <a:spcBef>
                          <a:spcPts val="0"/>
                        </a:spcBef>
                        <a:spcAft>
                          <a:spcPts val="0"/>
                        </a:spcAft>
                        <a:buClr>
                          <a:srgbClr val="000000"/>
                        </a:buClr>
                        <a:buSzTx/>
                        <a:buFont typeface="Wingdings" panose="05000000000000000000" pitchFamily="2" charset="2"/>
                        <a:buChar char="Ø"/>
                        <a:tabLst/>
                        <a:defRPr/>
                      </a:pPr>
                      <a:r>
                        <a:rPr lang="en-US" sz="1400" b="1" dirty="0" smtClean="0">
                          <a:solidFill>
                            <a:schemeClr val="tx1"/>
                          </a:solidFill>
                          <a:latin typeface="Montserrat" panose="00000500000000000000"/>
                        </a:rPr>
                        <a:t>Lack of robust scalable micro service architecture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285750" indent="-285750" algn="just">
                        <a:lnSpc>
                          <a:spcPct val="150000"/>
                        </a:lnSpc>
                        <a:buFont typeface="Wingdings" panose="05000000000000000000" pitchFamily="2" charset="2"/>
                        <a:buChar char="Ø"/>
                      </a:pPr>
                      <a:r>
                        <a:rPr lang="en-US" sz="1400" b="1" dirty="0" smtClean="0">
                          <a:solidFill>
                            <a:schemeClr val="tx1"/>
                          </a:solidFill>
                          <a:latin typeface="Montserrat" panose="00000500000000000000"/>
                        </a:rPr>
                        <a:t>Reliability Concerns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29573209"/>
                  </a:ext>
                </a:extLst>
              </a:tr>
              <a:tr h="269457">
                <a:tc>
                  <a:txBody>
                    <a:bodyPr/>
                    <a:lstStyle/>
                    <a:p>
                      <a:pPr marL="285750" indent="-285750" algn="just">
                        <a:lnSpc>
                          <a:spcPct val="150000"/>
                        </a:lnSpc>
                        <a:buFont typeface="Wingdings" panose="05000000000000000000" pitchFamily="2" charset="2"/>
                        <a:buChar char="Ø"/>
                      </a:pPr>
                      <a:r>
                        <a:rPr lang="en-US" sz="1400" b="1" dirty="0" smtClean="0">
                          <a:latin typeface="Montserrat" panose="00000500000000000000"/>
                        </a:rPr>
                        <a:t>Complex Deployment of monolithic architecture</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285750" marR="0" lvl="0" indent="-285750" algn="just" defTabSz="914400" rtl="0" eaLnBrk="1" fontAlgn="auto" latinLnBrk="0" hangingPunct="1">
                        <a:lnSpc>
                          <a:spcPct val="150000"/>
                        </a:lnSpc>
                        <a:spcBef>
                          <a:spcPts val="0"/>
                        </a:spcBef>
                        <a:spcAft>
                          <a:spcPts val="0"/>
                        </a:spcAft>
                        <a:buClr>
                          <a:srgbClr val="000000"/>
                        </a:buClr>
                        <a:buSzTx/>
                        <a:buFont typeface="Wingdings" panose="05000000000000000000" pitchFamily="2" charset="2"/>
                        <a:buChar char="Ø"/>
                        <a:tabLst/>
                        <a:defRPr/>
                      </a:pPr>
                      <a:r>
                        <a:rPr lang="en-US" sz="1400" b="1" dirty="0" smtClean="0">
                          <a:latin typeface="Montserrat" panose="00000500000000000000"/>
                        </a:rPr>
                        <a:t>Maintenance Difficulties</a:t>
                      </a:r>
                    </a:p>
                    <a:p>
                      <a:pPr marL="0" indent="0" algn="just">
                        <a:lnSpc>
                          <a:spcPct val="150000"/>
                        </a:lnSpc>
                        <a:buFont typeface="Wingdings" panose="05000000000000000000" pitchFamily="2" charset="2"/>
                        <a:buNone/>
                      </a:pPr>
                      <a:endParaRPr lang="en-US" sz="1400" b="1" dirty="0" smtClean="0">
                        <a:solidFill>
                          <a:schemeClr val="tx1"/>
                        </a:solidFill>
                        <a:latin typeface="Montserrat" panose="0000050000000000000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71784012"/>
                  </a:ext>
                </a:extLst>
              </a:tr>
              <a:tr h="158504">
                <a:tc>
                  <a:txBody>
                    <a:bodyPr/>
                    <a:lstStyle/>
                    <a:p>
                      <a:pPr marL="285750" marR="0" lvl="0" indent="-285750" algn="l" defTabSz="914400" rtl="0" eaLnBrk="1" fontAlgn="auto" latinLnBrk="0" hangingPunct="1">
                        <a:lnSpc>
                          <a:spcPct val="150000"/>
                        </a:lnSpc>
                        <a:spcBef>
                          <a:spcPts val="0"/>
                        </a:spcBef>
                        <a:spcAft>
                          <a:spcPts val="0"/>
                        </a:spcAft>
                        <a:buClr>
                          <a:srgbClr val="000000"/>
                        </a:buClr>
                        <a:buSzTx/>
                        <a:buFont typeface="Wingdings" panose="05000000000000000000" pitchFamily="2" charset="2"/>
                        <a:buChar char="Ø"/>
                        <a:tabLst/>
                        <a:defRPr/>
                      </a:pPr>
                      <a:endParaRPr lang="en-US" sz="1400" b="1" dirty="0" smtClean="0">
                        <a:latin typeface="Montserrat" panose="0000050000000000000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50000"/>
                        </a:lnSpc>
                        <a:spcBef>
                          <a:spcPts val="0"/>
                        </a:spcBef>
                        <a:spcAft>
                          <a:spcPts val="0"/>
                        </a:spcAft>
                        <a:buClr>
                          <a:srgbClr val="000000"/>
                        </a:buClr>
                        <a:buSzTx/>
                        <a:buFont typeface="Wingdings" panose="05000000000000000000" pitchFamily="2" charset="2"/>
                        <a:buNone/>
                        <a:tabLst/>
                        <a:defRPr/>
                      </a:pPr>
                      <a:endParaRPr lang="en-US" sz="1400" b="1" dirty="0" smtClean="0">
                        <a:solidFill>
                          <a:schemeClr val="tx1"/>
                        </a:solidFill>
                        <a:latin typeface="Montserrat" panose="0000050000000000000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16379091"/>
                  </a:ext>
                </a:extLst>
              </a:tr>
            </a:tbl>
          </a:graphicData>
        </a:graphic>
      </p:graphicFrame>
      <p:sp>
        <p:nvSpPr>
          <p:cNvPr id="6" name="Rectangle 5"/>
          <p:cNvSpPr/>
          <p:nvPr/>
        </p:nvSpPr>
        <p:spPr>
          <a:xfrm>
            <a:off x="306988" y="2562708"/>
            <a:ext cx="8093597" cy="2192908"/>
          </a:xfrm>
          <a:prstGeom prst="rect">
            <a:avLst/>
          </a:prstGeom>
        </p:spPr>
        <p:txBody>
          <a:bodyPr wrap="square">
            <a:spAutoFit/>
          </a:bodyPr>
          <a:lstStyle/>
          <a:p>
            <a:pPr algn="just">
              <a:lnSpc>
                <a:spcPct val="150000"/>
              </a:lnSpc>
            </a:pPr>
            <a:r>
              <a:rPr lang="en-US" sz="1300" b="1" dirty="0">
                <a:solidFill>
                  <a:srgbClr val="FF1D1D"/>
                </a:solidFill>
                <a:latin typeface="Montserrat" panose="00000500000000000000"/>
              </a:rPr>
              <a:t>Impact of the Issue:</a:t>
            </a:r>
            <a:endParaRPr lang="en-US" sz="1300" dirty="0">
              <a:solidFill>
                <a:srgbClr val="FF1D1D"/>
              </a:solidFill>
              <a:latin typeface="Montserrat" panose="00000500000000000000"/>
            </a:endParaRPr>
          </a:p>
          <a:p>
            <a:pPr lvl="1" algn="just">
              <a:lnSpc>
                <a:spcPct val="150000"/>
              </a:lnSpc>
            </a:pPr>
            <a:r>
              <a:rPr lang="en-US" sz="1300" dirty="0">
                <a:latin typeface="Montserrat" panose="00000500000000000000"/>
              </a:rPr>
              <a:t>   Increased risk of unauthorized access and data breaches.</a:t>
            </a:r>
          </a:p>
          <a:p>
            <a:pPr lvl="1" algn="just">
              <a:lnSpc>
                <a:spcPct val="150000"/>
              </a:lnSpc>
            </a:pPr>
            <a:r>
              <a:rPr lang="en-US" sz="1300" dirty="0">
                <a:latin typeface="Montserrat" panose="00000500000000000000"/>
              </a:rPr>
              <a:t>   Potential financial and reputational damage to companies.</a:t>
            </a:r>
          </a:p>
          <a:p>
            <a:pPr lvl="1" algn="just">
              <a:lnSpc>
                <a:spcPct val="150000"/>
              </a:lnSpc>
            </a:pPr>
            <a:endParaRPr lang="en-US" sz="1300" dirty="0">
              <a:latin typeface="Montserrat" panose="00000500000000000000"/>
            </a:endParaRPr>
          </a:p>
          <a:p>
            <a:pPr algn="just">
              <a:lnSpc>
                <a:spcPct val="150000"/>
              </a:lnSpc>
            </a:pPr>
            <a:r>
              <a:rPr lang="en-US" sz="1300" b="1" dirty="0">
                <a:solidFill>
                  <a:srgbClr val="FF1D1D"/>
                </a:solidFill>
                <a:latin typeface="Montserrat" panose="00000500000000000000"/>
              </a:rPr>
              <a:t>Problem Root Cause Analysis:</a:t>
            </a:r>
            <a:endParaRPr lang="en-US" sz="1300" dirty="0">
              <a:solidFill>
                <a:srgbClr val="FF1D1D"/>
              </a:solidFill>
              <a:latin typeface="Montserrat" panose="00000500000000000000"/>
            </a:endParaRPr>
          </a:p>
          <a:p>
            <a:pPr lvl="1" algn="just">
              <a:lnSpc>
                <a:spcPct val="150000"/>
              </a:lnSpc>
            </a:pPr>
            <a:r>
              <a:rPr lang="en-US" sz="1300" dirty="0">
                <a:latin typeface="Montserrat" panose="00000500000000000000"/>
              </a:rPr>
              <a:t>   Lack of a centralized system to manage and validate password policies.</a:t>
            </a:r>
          </a:p>
          <a:p>
            <a:pPr lvl="1" algn="just">
              <a:lnSpc>
                <a:spcPct val="150000"/>
              </a:lnSpc>
            </a:pPr>
            <a:r>
              <a:rPr lang="en-US" sz="1300" dirty="0">
                <a:latin typeface="Montserrat" panose="00000500000000000000"/>
              </a:rPr>
              <a:t>   Insufficient integration of security measures within existing systems.</a:t>
            </a:r>
          </a:p>
        </p:txBody>
      </p:sp>
    </p:spTree>
    <p:extLst>
      <p:ext uri="{BB962C8B-B14F-4D97-AF65-F5344CB8AC3E}">
        <p14:creationId xmlns:p14="http://schemas.microsoft.com/office/powerpoint/2010/main" val="1999006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rgbClr val="FFF8F3"/>
            </a:gs>
          </a:gsLst>
          <a:lin ang="5400000" scaled="1"/>
        </a:gradFill>
        <a:effectLst/>
      </p:bgPr>
    </p:bg>
    <p:spTree>
      <p:nvGrpSpPr>
        <p:cNvPr id="1" name="Shape 163"/>
        <p:cNvGrpSpPr/>
        <p:nvPr/>
      </p:nvGrpSpPr>
      <p:grpSpPr>
        <a:xfrm>
          <a:off x="0" y="0"/>
          <a:ext cx="0" cy="0"/>
          <a:chOff x="0" y="0"/>
          <a:chExt cx="0" cy="0"/>
        </a:xfrm>
      </p:grpSpPr>
      <p:sp>
        <p:nvSpPr>
          <p:cNvPr id="3" name="Rectangle 2"/>
          <p:cNvSpPr/>
          <p:nvPr/>
        </p:nvSpPr>
        <p:spPr>
          <a:xfrm>
            <a:off x="306988" y="517436"/>
            <a:ext cx="8517344" cy="2167901"/>
          </a:xfrm>
          <a:prstGeom prst="rect">
            <a:avLst/>
          </a:prstGeom>
        </p:spPr>
        <p:txBody>
          <a:bodyPr wrap="square">
            <a:spAutoFit/>
          </a:bodyPr>
          <a:lstStyle/>
          <a:p>
            <a:pPr algn="just">
              <a:lnSpc>
                <a:spcPct val="150000"/>
              </a:lnSpc>
            </a:pPr>
            <a:r>
              <a:rPr lang="en-US" sz="1300" dirty="0" smtClean="0">
                <a:latin typeface="Montserrat" panose="00000500000000000000"/>
              </a:rPr>
              <a:t>In </a:t>
            </a:r>
            <a:r>
              <a:rPr lang="en-US" sz="1300" dirty="0">
                <a:latin typeface="Montserrat" panose="00000500000000000000"/>
              </a:rPr>
              <a:t>the dynamic and highly competitive </a:t>
            </a:r>
            <a:r>
              <a:rPr lang="en-US" sz="1300" dirty="0">
                <a:solidFill>
                  <a:srgbClr val="FF4411"/>
                </a:solidFill>
                <a:latin typeface="Montserrat" panose="00000500000000000000"/>
              </a:rPr>
              <a:t>telecom industry</a:t>
            </a:r>
            <a:r>
              <a:rPr lang="en-US" sz="1300" dirty="0">
                <a:latin typeface="Montserrat" panose="00000500000000000000"/>
              </a:rPr>
              <a:t>, safeguarding user accounts and sensitive data is critical. Telecom companies are confronted with unique challenges such as managing vast amounts of user data, adhering to stringent regulatory compliance, and countering advanced cyber threats. Traditional password-based authentication methods fall short in providing adequate security. Therefore, there is an </a:t>
            </a:r>
            <a:r>
              <a:rPr lang="en-US" sz="1300" dirty="0">
                <a:solidFill>
                  <a:srgbClr val="FF4411"/>
                </a:solidFill>
                <a:latin typeface="Montserrat" panose="00000500000000000000"/>
              </a:rPr>
              <a:t>urgent need </a:t>
            </a:r>
            <a:r>
              <a:rPr lang="en-US" sz="1300" dirty="0">
                <a:latin typeface="Montserrat" panose="00000500000000000000"/>
              </a:rPr>
              <a:t>for an </a:t>
            </a:r>
            <a:r>
              <a:rPr lang="en-US" sz="1300" dirty="0">
                <a:solidFill>
                  <a:srgbClr val="FF4411"/>
                </a:solidFill>
                <a:latin typeface="Montserrat" panose="00000500000000000000"/>
              </a:rPr>
              <a:t>advanced</a:t>
            </a:r>
            <a:r>
              <a:rPr lang="en-US" sz="1300" dirty="0">
                <a:latin typeface="Montserrat" panose="00000500000000000000"/>
              </a:rPr>
              <a:t>, </a:t>
            </a:r>
            <a:r>
              <a:rPr lang="en-US" sz="1300" dirty="0">
                <a:solidFill>
                  <a:srgbClr val="FF4411"/>
                </a:solidFill>
                <a:latin typeface="Montserrat" panose="00000500000000000000"/>
              </a:rPr>
              <a:t>scalable</a:t>
            </a:r>
            <a:r>
              <a:rPr lang="en-US" sz="1300" dirty="0">
                <a:latin typeface="Montserrat" panose="00000500000000000000"/>
              </a:rPr>
              <a:t>, and </a:t>
            </a:r>
            <a:r>
              <a:rPr lang="en-US" sz="1300" dirty="0">
                <a:solidFill>
                  <a:srgbClr val="FF4411"/>
                </a:solidFill>
                <a:latin typeface="Montserrat" panose="00000500000000000000"/>
              </a:rPr>
              <a:t>secure</a:t>
            </a:r>
            <a:r>
              <a:rPr lang="en-US" sz="1300" dirty="0">
                <a:latin typeface="Montserrat" panose="00000500000000000000"/>
              </a:rPr>
              <a:t> </a:t>
            </a:r>
            <a:r>
              <a:rPr lang="en-US" sz="1300" dirty="0">
                <a:solidFill>
                  <a:srgbClr val="FF4411"/>
                </a:solidFill>
                <a:latin typeface="Montserrat" panose="00000500000000000000"/>
              </a:rPr>
              <a:t>system</a:t>
            </a:r>
            <a:r>
              <a:rPr lang="en-US" sz="1300" dirty="0">
                <a:latin typeface="Montserrat" panose="00000500000000000000"/>
              </a:rPr>
              <a:t> that can enforce stringent password </a:t>
            </a:r>
            <a:r>
              <a:rPr lang="en-US" sz="1300" dirty="0" smtClean="0">
                <a:latin typeface="Montserrat" panose="00000500000000000000"/>
              </a:rPr>
              <a:t>policies</a:t>
            </a:r>
          </a:p>
        </p:txBody>
      </p:sp>
      <p:sp>
        <p:nvSpPr>
          <p:cNvPr id="7" name="Slide Number Placeholder 6"/>
          <p:cNvSpPr>
            <a:spLocks noGrp="1"/>
          </p:cNvSpPr>
          <p:nvPr>
            <p:ph type="sldNum" idx="12"/>
          </p:nvPr>
        </p:nvSpPr>
        <p:spPr/>
        <p:txBody>
          <a:bodyPr/>
          <a:lstStyle/>
          <a:p>
            <a:fld id="{00000000-1234-1234-1234-123412341234}" type="slidenum">
              <a:rPr lang="en" smtClean="0"/>
              <a:pPr/>
              <a:t>5</a:t>
            </a:fld>
            <a:endParaRPr lang="en" dirty="0"/>
          </a:p>
        </p:txBody>
      </p:sp>
      <p:sp>
        <p:nvSpPr>
          <p:cNvPr id="2" name="Title 1">
            <a:extLst>
              <a:ext uri="{FF2B5EF4-FFF2-40B4-BE49-F238E27FC236}">
                <a16:creationId xmlns:a16="http://schemas.microsoft.com/office/drawing/2014/main" id="{8E5D2438-4E2C-6E67-0460-026C126D23ED}"/>
              </a:ext>
            </a:extLst>
          </p:cNvPr>
          <p:cNvSpPr>
            <a:spLocks noGrp="1"/>
          </p:cNvSpPr>
          <p:nvPr>
            <p:ph type="title"/>
          </p:nvPr>
        </p:nvSpPr>
        <p:spPr>
          <a:xfrm>
            <a:off x="306988" y="93736"/>
            <a:ext cx="7315200" cy="572700"/>
          </a:xfrm>
        </p:spPr>
        <p:txBody>
          <a:bodyPr/>
          <a:lstStyle/>
          <a:p>
            <a:r>
              <a:rPr lang="en-US" dirty="0">
                <a:effectLst>
                  <a:outerShdw blurRad="38100" dist="38100" dir="2700000" algn="tl">
                    <a:srgbClr val="000000">
                      <a:alpha val="43137"/>
                    </a:srgbClr>
                  </a:outerShdw>
                </a:effectLst>
              </a:rPr>
              <a:t>Problem </a:t>
            </a:r>
            <a:r>
              <a:rPr lang="en-US" dirty="0" smtClean="0">
                <a:effectLst>
                  <a:outerShdw blurRad="38100" dist="38100" dir="2700000" algn="tl">
                    <a:srgbClr val="000000">
                      <a:alpha val="43137"/>
                    </a:srgbClr>
                  </a:outerShdw>
                </a:effectLst>
              </a:rPr>
              <a:t>Statement</a:t>
            </a:r>
            <a:r>
              <a:rPr lang="en-US" dirty="0" smtClean="0"/>
              <a:t/>
            </a:r>
            <a:br>
              <a:rPr lang="en-US" dirty="0" smtClean="0"/>
            </a:br>
            <a:r>
              <a:rPr lang="en-US" dirty="0"/>
              <a:t/>
            </a:r>
            <a:br>
              <a:rPr lang="en-US" dirty="0"/>
            </a:br>
            <a:endParaRPr lang="en-US" dirty="0"/>
          </a:p>
        </p:txBody>
      </p:sp>
      <p:sp>
        <p:nvSpPr>
          <p:cNvPr id="4" name="Rectangle 3"/>
          <p:cNvSpPr/>
          <p:nvPr/>
        </p:nvSpPr>
        <p:spPr>
          <a:xfrm>
            <a:off x="306988" y="2949943"/>
            <a:ext cx="8591686" cy="2023631"/>
          </a:xfrm>
          <a:prstGeom prst="rect">
            <a:avLst/>
          </a:prstGeom>
        </p:spPr>
        <p:txBody>
          <a:bodyPr wrap="square">
            <a:spAutoFit/>
          </a:bodyPr>
          <a:lstStyle/>
          <a:p>
            <a:pPr algn="just"/>
            <a:r>
              <a:rPr lang="en-US" b="1" dirty="0" smtClean="0">
                <a:solidFill>
                  <a:schemeClr val="tx1"/>
                </a:solidFill>
                <a:latin typeface="Montserrat" panose="00000500000000000000"/>
              </a:rPr>
              <a:t>Benefits of </a:t>
            </a:r>
            <a:r>
              <a:rPr lang="en-US" b="1" dirty="0" smtClean="0">
                <a:solidFill>
                  <a:srgbClr val="FF4411"/>
                </a:solidFill>
                <a:latin typeface="Montserrat" panose="00000500000000000000"/>
              </a:rPr>
              <a:t>V</a:t>
            </a:r>
            <a:r>
              <a:rPr lang="en-US" b="1" dirty="0" smtClean="0">
                <a:solidFill>
                  <a:schemeClr val="tx1"/>
                </a:solidFill>
                <a:latin typeface="Montserrat" panose="00000500000000000000"/>
              </a:rPr>
              <a:t>eri</a:t>
            </a:r>
            <a:r>
              <a:rPr lang="en-US" b="1" dirty="0" smtClean="0">
                <a:solidFill>
                  <a:srgbClr val="FF4411"/>
                </a:solidFill>
                <a:latin typeface="Montserrat" panose="00000500000000000000"/>
              </a:rPr>
              <a:t>P</a:t>
            </a:r>
            <a:r>
              <a:rPr lang="en-US" b="1" dirty="0" smtClean="0">
                <a:solidFill>
                  <a:schemeClr val="tx1"/>
                </a:solidFill>
                <a:latin typeface="Montserrat" panose="00000500000000000000"/>
              </a:rPr>
              <a:t>ass :</a:t>
            </a:r>
            <a:endParaRPr lang="en-US" b="1" dirty="0">
              <a:solidFill>
                <a:schemeClr val="tx1"/>
              </a:solidFill>
              <a:latin typeface="Montserrat" panose="00000500000000000000"/>
            </a:endParaRPr>
          </a:p>
          <a:p>
            <a:pPr marL="285750" indent="-285750" algn="just">
              <a:lnSpc>
                <a:spcPct val="150000"/>
              </a:lnSpc>
              <a:buFont typeface="Wingdings" panose="05000000000000000000" pitchFamily="2" charset="2"/>
              <a:buChar char="ü"/>
            </a:pPr>
            <a:r>
              <a:rPr lang="en-IN" sz="1300" b="1" dirty="0" smtClean="0">
                <a:latin typeface="Montserrat" panose="00000500000000000000"/>
              </a:rPr>
              <a:t>Scalability</a:t>
            </a:r>
            <a:r>
              <a:rPr lang="en-IN" sz="1300" dirty="0">
                <a:latin typeface="Montserrat" panose="00000500000000000000"/>
              </a:rPr>
              <a:t>: Independent Scaling, Optimized Resource Usage, Improved </a:t>
            </a:r>
            <a:r>
              <a:rPr lang="en-IN" sz="1300" dirty="0" smtClean="0">
                <a:latin typeface="Montserrat" panose="00000500000000000000"/>
              </a:rPr>
              <a:t>Performance</a:t>
            </a:r>
            <a:endParaRPr lang="en-IN" sz="1300" dirty="0">
              <a:latin typeface="Montserrat" panose="00000500000000000000"/>
            </a:endParaRPr>
          </a:p>
          <a:p>
            <a:pPr marL="285750" indent="-285750" algn="just">
              <a:lnSpc>
                <a:spcPct val="150000"/>
              </a:lnSpc>
              <a:buFont typeface="Wingdings" panose="05000000000000000000" pitchFamily="2" charset="2"/>
              <a:buChar char="ü"/>
            </a:pPr>
            <a:r>
              <a:rPr lang="en-IN" sz="1300" b="1" dirty="0" smtClean="0">
                <a:latin typeface="Montserrat" panose="00000500000000000000"/>
              </a:rPr>
              <a:t>Maintenance</a:t>
            </a:r>
            <a:r>
              <a:rPr lang="en-IN" sz="1300" dirty="0">
                <a:latin typeface="Montserrat" panose="00000500000000000000"/>
              </a:rPr>
              <a:t>: Loose Coupling, Easier Updates, Component </a:t>
            </a:r>
            <a:r>
              <a:rPr lang="en-IN" sz="1300" dirty="0" smtClean="0">
                <a:latin typeface="Montserrat" panose="00000500000000000000"/>
              </a:rPr>
              <a:t>Replacement</a:t>
            </a:r>
            <a:endParaRPr lang="en-IN" sz="1300" dirty="0">
              <a:latin typeface="Montserrat" panose="00000500000000000000"/>
            </a:endParaRPr>
          </a:p>
          <a:p>
            <a:pPr marL="285750" indent="-285750" algn="just">
              <a:lnSpc>
                <a:spcPct val="150000"/>
              </a:lnSpc>
              <a:buFont typeface="Wingdings" panose="05000000000000000000" pitchFamily="2" charset="2"/>
              <a:buChar char="ü"/>
            </a:pPr>
            <a:r>
              <a:rPr lang="en-IN" sz="1300" b="1" dirty="0">
                <a:latin typeface="Montserrat" panose="00000500000000000000"/>
              </a:rPr>
              <a:t>Reliability</a:t>
            </a:r>
            <a:r>
              <a:rPr lang="en-IN" sz="1300" dirty="0">
                <a:latin typeface="Montserrat" panose="00000500000000000000"/>
              </a:rPr>
              <a:t>: </a:t>
            </a:r>
            <a:r>
              <a:rPr lang="en-IN" sz="1300" dirty="0" smtClean="0">
                <a:latin typeface="Montserrat" panose="00000500000000000000"/>
              </a:rPr>
              <a:t>Enhanced </a:t>
            </a:r>
            <a:r>
              <a:rPr lang="en-IN" sz="1300" dirty="0">
                <a:latin typeface="Montserrat" panose="00000500000000000000"/>
              </a:rPr>
              <a:t>Availability, Improved System </a:t>
            </a:r>
            <a:r>
              <a:rPr lang="en-IN" sz="1300" dirty="0" smtClean="0">
                <a:latin typeface="Montserrat" panose="00000500000000000000"/>
              </a:rPr>
              <a:t>Reliability, More Security.</a:t>
            </a:r>
            <a:endParaRPr lang="en-IN" sz="1300" dirty="0">
              <a:latin typeface="Montserrat" panose="00000500000000000000"/>
            </a:endParaRPr>
          </a:p>
          <a:p>
            <a:pPr marL="285750" indent="-285750" algn="just">
              <a:lnSpc>
                <a:spcPct val="150000"/>
              </a:lnSpc>
              <a:buFont typeface="Wingdings" panose="05000000000000000000" pitchFamily="2" charset="2"/>
              <a:buChar char="ü"/>
            </a:pPr>
            <a:r>
              <a:rPr lang="en-IN" sz="1300" b="1" dirty="0">
                <a:latin typeface="Montserrat" panose="00000500000000000000"/>
              </a:rPr>
              <a:t>Centralized Control</a:t>
            </a:r>
            <a:r>
              <a:rPr lang="en-IN" sz="1300" dirty="0">
                <a:latin typeface="Montserrat" panose="00000500000000000000"/>
              </a:rPr>
              <a:t>: </a:t>
            </a:r>
            <a:r>
              <a:rPr lang="en-IN" sz="1300" dirty="0" smtClean="0">
                <a:latin typeface="Montserrat" panose="00000500000000000000"/>
              </a:rPr>
              <a:t>Dynamic </a:t>
            </a:r>
            <a:r>
              <a:rPr lang="en-IN" sz="1300" dirty="0">
                <a:latin typeface="Montserrat" panose="00000500000000000000"/>
              </a:rPr>
              <a:t>Service Discovery, Optimized Load Balancing, Enhanced Security, Simplified CORS Handling, Rate Limiting, Improved Developer </a:t>
            </a:r>
            <a:r>
              <a:rPr lang="en-IN" sz="1300" dirty="0" smtClean="0">
                <a:latin typeface="Montserrat" panose="00000500000000000000"/>
              </a:rPr>
              <a:t>Productivity</a:t>
            </a:r>
            <a:endParaRPr lang="en-IN" sz="1300" dirty="0">
              <a:latin typeface="Montserrat" panose="00000500000000000000"/>
            </a:endParaRPr>
          </a:p>
          <a:p>
            <a:pPr algn="just"/>
            <a:endParaRPr lang="en-IN" b="1" dirty="0">
              <a:solidFill>
                <a:schemeClr val="tx1"/>
              </a:solidFill>
              <a:latin typeface="Montserrat" panose="00000500000000000000"/>
            </a:endParaRPr>
          </a:p>
        </p:txBody>
      </p:sp>
    </p:spTree>
    <p:extLst>
      <p:ext uri="{BB962C8B-B14F-4D97-AF65-F5344CB8AC3E}">
        <p14:creationId xmlns:p14="http://schemas.microsoft.com/office/powerpoint/2010/main" val="24055193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79000">
              <a:schemeClr val="bg1"/>
            </a:gs>
            <a:gs pos="100000">
              <a:srgbClr val="FFF8F3"/>
            </a:gs>
          </a:gsLst>
          <a:lin ang="5400000" scaled="1"/>
        </a:gra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pPr/>
              <a:t>6</a:t>
            </a:fld>
            <a:endParaRPr lang="en" dirty="0"/>
          </a:p>
        </p:txBody>
      </p:sp>
      <p:sp>
        <p:nvSpPr>
          <p:cNvPr id="6" name="Title 2"/>
          <p:cNvSpPr txBox="1">
            <a:spLocks/>
          </p:cNvSpPr>
          <p:nvPr/>
        </p:nvSpPr>
        <p:spPr>
          <a:xfrm>
            <a:off x="232647" y="145776"/>
            <a:ext cx="7315200"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000" b="1" i="0" u="none" strike="noStrike" cap="none">
                <a:solidFill>
                  <a:srgbClr val="043364"/>
                </a:solidFill>
                <a:latin typeface="Montserrat" pitchFamily="2" charset="77"/>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effectLst>
                  <a:outerShdw blurRad="38100" dist="38100" dir="2700000" algn="tl">
                    <a:srgbClr val="000000">
                      <a:alpha val="43137"/>
                    </a:srgbClr>
                  </a:outerShdw>
                </a:effectLst>
              </a:rPr>
              <a:t>Objective</a:t>
            </a:r>
            <a:endParaRPr lang="en-IN" dirty="0">
              <a:effectLst>
                <a:outerShdw blurRad="38100" dist="38100" dir="2700000" algn="tl">
                  <a:srgbClr val="000000">
                    <a:alpha val="43137"/>
                  </a:srgbClr>
                </a:outerShdw>
              </a:effectLst>
            </a:endParaRPr>
          </a:p>
        </p:txBody>
      </p:sp>
      <p:sp>
        <p:nvSpPr>
          <p:cNvPr id="7" name="Title 2"/>
          <p:cNvSpPr txBox="1">
            <a:spLocks/>
          </p:cNvSpPr>
          <p:nvPr/>
        </p:nvSpPr>
        <p:spPr>
          <a:xfrm>
            <a:off x="306988" y="1059582"/>
            <a:ext cx="5997168" cy="60135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2400"/>
              <a:buFont typeface="Arial"/>
              <a:buNone/>
              <a:defRPr sz="2000" b="1" i="0" u="none" strike="noStrike" cap="none">
                <a:solidFill>
                  <a:srgbClr val="043364"/>
                </a:solidFill>
                <a:latin typeface="Montserrat" panose="00000500000000000000" pitchFamily="50" charset="0"/>
                <a:ea typeface="Arial"/>
                <a:cs typeface="Arial"/>
                <a:sym typeface="Arial"/>
              </a:defRPr>
            </a:lvl1pPr>
            <a:lvl2pPr marR="0" lvl="1"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2pPr>
            <a:lvl3pPr marR="0" lvl="2"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3pPr>
            <a:lvl4pPr marR="0" lvl="3"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4pPr>
            <a:lvl5pPr marR="0" lvl="4"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5pPr>
            <a:lvl6pPr marR="0" lvl="5"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6pPr>
            <a:lvl7pPr marR="0" lvl="6"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7pPr>
            <a:lvl8pPr marR="0" lvl="7"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8pPr>
            <a:lvl9pPr marR="0" lvl="8"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9pPr>
          </a:lstStyle>
          <a:p>
            <a:pPr algn="just"/>
            <a:r>
              <a:rPr lang="en-US" sz="1300" dirty="0"/>
              <a:t>- Scalability: </a:t>
            </a:r>
            <a:r>
              <a:rPr lang="en-US" sz="1300" b="0" dirty="0"/>
              <a:t>Develop a scalable </a:t>
            </a:r>
            <a:r>
              <a:rPr lang="en-US" sz="1300" b="0" dirty="0" smtClean="0"/>
              <a:t>microservice </a:t>
            </a:r>
            <a:r>
              <a:rPr lang="en-US" sz="1300" b="0" dirty="0"/>
              <a:t>architecture for high traffic volumes.</a:t>
            </a:r>
            <a:endParaRPr lang="en-US" sz="1300" b="0" dirty="0" smtClean="0"/>
          </a:p>
        </p:txBody>
      </p:sp>
      <p:sp>
        <p:nvSpPr>
          <p:cNvPr id="9" name="Title 2"/>
          <p:cNvSpPr txBox="1">
            <a:spLocks/>
          </p:cNvSpPr>
          <p:nvPr/>
        </p:nvSpPr>
        <p:spPr>
          <a:xfrm>
            <a:off x="306987" y="1557860"/>
            <a:ext cx="5945129" cy="60135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2400"/>
              <a:buFont typeface="Arial"/>
              <a:buNone/>
              <a:defRPr sz="2000" b="1" i="0" u="none" strike="noStrike" cap="none">
                <a:solidFill>
                  <a:srgbClr val="043364"/>
                </a:solidFill>
                <a:latin typeface="Montserrat" panose="00000500000000000000" pitchFamily="50" charset="0"/>
                <a:ea typeface="Arial"/>
                <a:cs typeface="Arial"/>
                <a:sym typeface="Arial"/>
              </a:defRPr>
            </a:lvl1pPr>
            <a:lvl2pPr marR="0" lvl="1"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2pPr>
            <a:lvl3pPr marR="0" lvl="2"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3pPr>
            <a:lvl4pPr marR="0" lvl="3"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4pPr>
            <a:lvl5pPr marR="0" lvl="4"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5pPr>
            <a:lvl6pPr marR="0" lvl="5"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6pPr>
            <a:lvl7pPr marR="0" lvl="6"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7pPr>
            <a:lvl8pPr marR="0" lvl="7"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8pPr>
            <a:lvl9pPr marR="0" lvl="8"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9pPr>
          </a:lstStyle>
          <a:p>
            <a:pPr algn="just"/>
            <a:r>
              <a:rPr lang="en-US" sz="1300" dirty="0"/>
              <a:t>- Regulatory Compliance: </a:t>
            </a:r>
            <a:r>
              <a:rPr lang="en-US" sz="1300" b="0" dirty="0"/>
              <a:t>Ensure compliance with TRAI and FCC standards.</a:t>
            </a:r>
            <a:endParaRPr lang="en-US" sz="1300" b="0" dirty="0" smtClean="0"/>
          </a:p>
        </p:txBody>
      </p:sp>
      <p:sp>
        <p:nvSpPr>
          <p:cNvPr id="11" name="Title 2"/>
          <p:cNvSpPr txBox="1">
            <a:spLocks/>
          </p:cNvSpPr>
          <p:nvPr/>
        </p:nvSpPr>
        <p:spPr>
          <a:xfrm>
            <a:off x="306989" y="566076"/>
            <a:ext cx="5893090" cy="60135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2400"/>
              <a:buFont typeface="Arial"/>
              <a:buNone/>
              <a:defRPr sz="2000" b="1" i="0" u="none" strike="noStrike" cap="none">
                <a:solidFill>
                  <a:srgbClr val="043364"/>
                </a:solidFill>
                <a:latin typeface="Montserrat" panose="00000500000000000000" pitchFamily="50" charset="0"/>
                <a:ea typeface="Arial"/>
                <a:cs typeface="Arial"/>
                <a:sym typeface="Arial"/>
              </a:defRPr>
            </a:lvl1pPr>
            <a:lvl2pPr marR="0" lvl="1"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2pPr>
            <a:lvl3pPr marR="0" lvl="2"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3pPr>
            <a:lvl4pPr marR="0" lvl="3"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4pPr>
            <a:lvl5pPr marR="0" lvl="4"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5pPr>
            <a:lvl6pPr marR="0" lvl="5"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6pPr>
            <a:lvl7pPr marR="0" lvl="6"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7pPr>
            <a:lvl8pPr marR="0" lvl="7"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8pPr>
            <a:lvl9pPr marR="0" lvl="8"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9pPr>
          </a:lstStyle>
          <a:p>
            <a:pPr algn="just"/>
            <a:r>
              <a:rPr lang="en-US" sz="1300" dirty="0" smtClean="0"/>
              <a:t>- Enhance </a:t>
            </a:r>
            <a:r>
              <a:rPr lang="en-US" sz="1300" dirty="0"/>
              <a:t>Security</a:t>
            </a:r>
            <a:r>
              <a:rPr lang="en-US" sz="1300" b="0" dirty="0"/>
              <a:t>: Implement advanced password strength </a:t>
            </a:r>
            <a:r>
              <a:rPr lang="en-US" sz="1300" b="0" dirty="0" smtClean="0"/>
              <a:t>detection.</a:t>
            </a:r>
          </a:p>
        </p:txBody>
      </p:sp>
      <p:sp>
        <p:nvSpPr>
          <p:cNvPr id="12" name="Title 2"/>
          <p:cNvSpPr txBox="1">
            <a:spLocks/>
          </p:cNvSpPr>
          <p:nvPr/>
        </p:nvSpPr>
        <p:spPr>
          <a:xfrm>
            <a:off x="306988" y="2047486"/>
            <a:ext cx="5893092" cy="60135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2400"/>
              <a:buFont typeface="Arial"/>
              <a:buNone/>
              <a:defRPr sz="2000" b="1" i="0" u="none" strike="noStrike" cap="none">
                <a:solidFill>
                  <a:srgbClr val="043364"/>
                </a:solidFill>
                <a:latin typeface="Montserrat" panose="00000500000000000000" pitchFamily="50" charset="0"/>
                <a:ea typeface="Arial"/>
                <a:cs typeface="Arial"/>
                <a:sym typeface="Arial"/>
              </a:defRPr>
            </a:lvl1pPr>
            <a:lvl2pPr marR="0" lvl="1"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2pPr>
            <a:lvl3pPr marR="0" lvl="2"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3pPr>
            <a:lvl4pPr marR="0" lvl="3"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4pPr>
            <a:lvl5pPr marR="0" lvl="4"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5pPr>
            <a:lvl6pPr marR="0" lvl="5"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6pPr>
            <a:lvl7pPr marR="0" lvl="6"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7pPr>
            <a:lvl8pPr marR="0" lvl="7"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8pPr>
            <a:lvl9pPr marR="0" lvl="8"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9pPr>
          </a:lstStyle>
          <a:p>
            <a:pPr algn="just"/>
            <a:r>
              <a:rPr lang="en-US" sz="1300" dirty="0"/>
              <a:t>- Seamless Integration: </a:t>
            </a:r>
            <a:r>
              <a:rPr lang="en-US" sz="1300" b="0" dirty="0"/>
              <a:t>Integrate with existing telecom OSS/BSS systems.</a:t>
            </a:r>
            <a:endParaRPr lang="en-US" sz="1300" b="0" dirty="0" smtClean="0"/>
          </a:p>
        </p:txBody>
      </p:sp>
      <p:sp>
        <p:nvSpPr>
          <p:cNvPr id="13" name="Title 2"/>
          <p:cNvSpPr txBox="1">
            <a:spLocks/>
          </p:cNvSpPr>
          <p:nvPr/>
        </p:nvSpPr>
        <p:spPr>
          <a:xfrm>
            <a:off x="306988" y="2523462"/>
            <a:ext cx="5893092" cy="60135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2400"/>
              <a:buFont typeface="Arial"/>
              <a:buNone/>
              <a:defRPr sz="2000" b="1" i="0" u="none" strike="noStrike" cap="none">
                <a:solidFill>
                  <a:srgbClr val="043364"/>
                </a:solidFill>
                <a:latin typeface="Montserrat" panose="00000500000000000000" pitchFamily="50" charset="0"/>
                <a:ea typeface="Arial"/>
                <a:cs typeface="Arial"/>
                <a:sym typeface="Arial"/>
              </a:defRPr>
            </a:lvl1pPr>
            <a:lvl2pPr marR="0" lvl="1"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2pPr>
            <a:lvl3pPr marR="0" lvl="2"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3pPr>
            <a:lvl4pPr marR="0" lvl="3"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4pPr>
            <a:lvl5pPr marR="0" lvl="4"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5pPr>
            <a:lvl6pPr marR="0" lvl="5"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6pPr>
            <a:lvl7pPr marR="0" lvl="6"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7pPr>
            <a:lvl8pPr marR="0" lvl="7"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8pPr>
            <a:lvl9pPr marR="0" lvl="8"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9pPr>
          </a:lstStyle>
          <a:p>
            <a:pPr algn="just"/>
            <a:r>
              <a:rPr lang="en-US" sz="1300" dirty="0"/>
              <a:t>- Optimized Load Balancing: </a:t>
            </a:r>
            <a:r>
              <a:rPr lang="en-US" sz="1300" b="0" dirty="0"/>
              <a:t>Efficiently distribute traffic using load balancing.</a:t>
            </a:r>
            <a:endParaRPr lang="en-US" sz="1300" b="0" dirty="0" smtClean="0"/>
          </a:p>
        </p:txBody>
      </p:sp>
      <p:sp>
        <p:nvSpPr>
          <p:cNvPr id="14" name="Title 2"/>
          <p:cNvSpPr txBox="1">
            <a:spLocks/>
          </p:cNvSpPr>
          <p:nvPr/>
        </p:nvSpPr>
        <p:spPr>
          <a:xfrm>
            <a:off x="306986" y="2998762"/>
            <a:ext cx="5893093" cy="60135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2400"/>
              <a:buFont typeface="Arial"/>
              <a:buNone/>
              <a:defRPr sz="2000" b="1" i="0" u="none" strike="noStrike" cap="none">
                <a:solidFill>
                  <a:srgbClr val="043364"/>
                </a:solidFill>
                <a:latin typeface="Montserrat" panose="00000500000000000000" pitchFamily="50" charset="0"/>
                <a:ea typeface="Arial"/>
                <a:cs typeface="Arial"/>
                <a:sym typeface="Arial"/>
              </a:defRPr>
            </a:lvl1pPr>
            <a:lvl2pPr marR="0" lvl="1"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2pPr>
            <a:lvl3pPr marR="0" lvl="2"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3pPr>
            <a:lvl4pPr marR="0" lvl="3"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4pPr>
            <a:lvl5pPr marR="0" lvl="4"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5pPr>
            <a:lvl6pPr marR="0" lvl="5"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6pPr>
            <a:lvl7pPr marR="0" lvl="6"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7pPr>
            <a:lvl8pPr marR="0" lvl="7"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8pPr>
            <a:lvl9pPr marR="0" lvl="8"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9pPr>
          </a:lstStyle>
          <a:p>
            <a:pPr algn="just"/>
            <a:r>
              <a:rPr lang="en-US" sz="1300" dirty="0"/>
              <a:t>- Centralized </a:t>
            </a:r>
            <a:r>
              <a:rPr lang="en-US" sz="1300" dirty="0" smtClean="0"/>
              <a:t>Control: </a:t>
            </a:r>
            <a:r>
              <a:rPr lang="en-US" sz="1300" b="0" dirty="0" smtClean="0"/>
              <a:t>Implement </a:t>
            </a:r>
            <a:r>
              <a:rPr lang="en-US" sz="1300" b="0" dirty="0"/>
              <a:t>a gateway for rate limiting and security policies.</a:t>
            </a:r>
            <a:endParaRPr lang="en-US" sz="1300" b="0" dirty="0" smtClean="0"/>
          </a:p>
        </p:txBody>
      </p:sp>
      <p:sp>
        <p:nvSpPr>
          <p:cNvPr id="15" name="Title 2"/>
          <p:cNvSpPr txBox="1">
            <a:spLocks/>
          </p:cNvSpPr>
          <p:nvPr/>
        </p:nvSpPr>
        <p:spPr>
          <a:xfrm>
            <a:off x="306986" y="3445002"/>
            <a:ext cx="5893093" cy="60135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2400"/>
              <a:buFont typeface="Arial"/>
              <a:buNone/>
              <a:defRPr sz="2000" b="1" i="0" u="none" strike="noStrike" cap="none">
                <a:solidFill>
                  <a:srgbClr val="043364"/>
                </a:solidFill>
                <a:latin typeface="Montserrat" panose="00000500000000000000" pitchFamily="50" charset="0"/>
                <a:ea typeface="Arial"/>
                <a:cs typeface="Arial"/>
                <a:sym typeface="Arial"/>
              </a:defRPr>
            </a:lvl1pPr>
            <a:lvl2pPr marR="0" lvl="1"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2pPr>
            <a:lvl3pPr marR="0" lvl="2"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3pPr>
            <a:lvl4pPr marR="0" lvl="3"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4pPr>
            <a:lvl5pPr marR="0" lvl="4"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5pPr>
            <a:lvl6pPr marR="0" lvl="5"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6pPr>
            <a:lvl7pPr marR="0" lvl="6"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7pPr>
            <a:lvl8pPr marR="0" lvl="7"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8pPr>
            <a:lvl9pPr marR="0" lvl="8"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9pPr>
          </a:lstStyle>
          <a:p>
            <a:pPr algn="just"/>
            <a:r>
              <a:rPr lang="en-US" sz="1300" dirty="0"/>
              <a:t>- Rate Limiting: </a:t>
            </a:r>
            <a:r>
              <a:rPr lang="en-US" sz="1300" b="0" dirty="0"/>
              <a:t>Control traffic to prevent abuse and </a:t>
            </a:r>
            <a:r>
              <a:rPr lang="en-US" sz="1300" b="0" dirty="0" err="1"/>
              <a:t>DoS</a:t>
            </a:r>
            <a:r>
              <a:rPr lang="en-US" sz="1300" b="0" dirty="0"/>
              <a:t> attacks.</a:t>
            </a:r>
            <a:endParaRPr lang="en-US" sz="1300" b="0" dirty="0" smtClean="0"/>
          </a:p>
        </p:txBody>
      </p:sp>
      <p:sp>
        <p:nvSpPr>
          <p:cNvPr id="16" name="Title 2"/>
          <p:cNvSpPr txBox="1">
            <a:spLocks/>
          </p:cNvSpPr>
          <p:nvPr/>
        </p:nvSpPr>
        <p:spPr>
          <a:xfrm>
            <a:off x="306986" y="3897669"/>
            <a:ext cx="5893093" cy="60135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2400"/>
              <a:buFont typeface="Arial"/>
              <a:buNone/>
              <a:defRPr sz="2000" b="1" i="0" u="none" strike="noStrike" cap="none">
                <a:solidFill>
                  <a:srgbClr val="043364"/>
                </a:solidFill>
                <a:latin typeface="Montserrat" panose="00000500000000000000" pitchFamily="50" charset="0"/>
                <a:ea typeface="Arial"/>
                <a:cs typeface="Arial"/>
                <a:sym typeface="Arial"/>
              </a:defRPr>
            </a:lvl1pPr>
            <a:lvl2pPr marR="0" lvl="1"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2pPr>
            <a:lvl3pPr marR="0" lvl="2"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3pPr>
            <a:lvl4pPr marR="0" lvl="3"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4pPr>
            <a:lvl5pPr marR="0" lvl="4"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5pPr>
            <a:lvl6pPr marR="0" lvl="5"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6pPr>
            <a:lvl7pPr marR="0" lvl="6"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7pPr>
            <a:lvl8pPr marR="0" lvl="7"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8pPr>
            <a:lvl9pPr marR="0" lvl="8"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9pPr>
          </a:lstStyle>
          <a:p>
            <a:pPr algn="just"/>
            <a:r>
              <a:rPr lang="en-US" sz="1300" dirty="0"/>
              <a:t>- Enhanced Reliability: </a:t>
            </a:r>
            <a:r>
              <a:rPr lang="en-US" sz="1300" b="0" dirty="0"/>
              <a:t>Ensure fault isolation and continuous service availability.</a:t>
            </a:r>
            <a:endParaRPr lang="en-US" sz="1300" b="0" dirty="0" smtClean="0"/>
          </a:p>
        </p:txBody>
      </p:sp>
      <p:sp>
        <p:nvSpPr>
          <p:cNvPr id="17" name="Title 2"/>
          <p:cNvSpPr txBox="1">
            <a:spLocks/>
          </p:cNvSpPr>
          <p:nvPr/>
        </p:nvSpPr>
        <p:spPr>
          <a:xfrm>
            <a:off x="306985" y="4344739"/>
            <a:ext cx="5893093" cy="60135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2400"/>
              <a:buFont typeface="Arial"/>
              <a:buNone/>
              <a:defRPr sz="2000" b="1" i="0" u="none" strike="noStrike" cap="none">
                <a:solidFill>
                  <a:srgbClr val="043364"/>
                </a:solidFill>
                <a:latin typeface="Montserrat" panose="00000500000000000000" pitchFamily="50" charset="0"/>
                <a:ea typeface="Arial"/>
                <a:cs typeface="Arial"/>
                <a:sym typeface="Arial"/>
              </a:defRPr>
            </a:lvl1pPr>
            <a:lvl2pPr marR="0" lvl="1"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2pPr>
            <a:lvl3pPr marR="0" lvl="2"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3pPr>
            <a:lvl4pPr marR="0" lvl="3"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4pPr>
            <a:lvl5pPr marR="0" lvl="4"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5pPr>
            <a:lvl6pPr marR="0" lvl="5"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6pPr>
            <a:lvl7pPr marR="0" lvl="6"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7pPr>
            <a:lvl8pPr marR="0" lvl="7"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8pPr>
            <a:lvl9pPr marR="0" lvl="8" algn="l" rtl="0">
              <a:lnSpc>
                <a:spcPct val="100000"/>
              </a:lnSpc>
              <a:spcBef>
                <a:spcPts val="0"/>
              </a:spcBef>
              <a:spcAft>
                <a:spcPts val="0"/>
              </a:spcAft>
              <a:buClr>
                <a:srgbClr val="434343"/>
              </a:buClr>
              <a:buSzPts val="2400"/>
              <a:buFont typeface="Arial"/>
              <a:buNone/>
              <a:defRPr sz="1400" b="0" i="0" u="none" strike="noStrike" cap="none">
                <a:solidFill>
                  <a:srgbClr val="434343"/>
                </a:solidFill>
                <a:latin typeface="Arial"/>
                <a:ea typeface="Arial"/>
                <a:cs typeface="Arial"/>
                <a:sym typeface="Arial"/>
              </a:defRPr>
            </a:lvl9pPr>
          </a:lstStyle>
          <a:p>
            <a:pPr algn="just"/>
            <a:r>
              <a:rPr lang="en-US" sz="1300" dirty="0"/>
              <a:t>- User Interactivity: </a:t>
            </a:r>
            <a:r>
              <a:rPr lang="en-US" sz="1300" b="0" dirty="0"/>
              <a:t>Develop a Three.js interactive website to engage users.</a:t>
            </a:r>
            <a:endParaRPr lang="en-US" sz="1300" b="0" dirty="0" smtClean="0"/>
          </a:p>
        </p:txBody>
      </p:sp>
    </p:spTree>
    <p:extLst>
      <p:ext uri="{BB962C8B-B14F-4D97-AF65-F5344CB8AC3E}">
        <p14:creationId xmlns:p14="http://schemas.microsoft.com/office/powerpoint/2010/main" val="943222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37000">
              <a:schemeClr val="bg1"/>
            </a:gs>
            <a:gs pos="100000">
              <a:srgbClr val="FFF8F3"/>
            </a:gs>
          </a:gsLst>
          <a:lin ang="5400000" scaled="1"/>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7</a:t>
            </a:fld>
            <a:endParaRPr lang="en" dirty="0"/>
          </a:p>
        </p:txBody>
      </p:sp>
      <p:sp>
        <p:nvSpPr>
          <p:cNvPr id="3" name="Title 2"/>
          <p:cNvSpPr>
            <a:spLocks noGrp="1"/>
          </p:cNvSpPr>
          <p:nvPr>
            <p:ph type="title"/>
          </p:nvPr>
        </p:nvSpPr>
        <p:spPr/>
        <p:txBody>
          <a:bodyPr/>
          <a:lstStyle/>
          <a:p>
            <a:r>
              <a:rPr lang="en-US" dirty="0" smtClean="0">
                <a:effectLst>
                  <a:outerShdw blurRad="38100" dist="38100" dir="2700000" algn="tl">
                    <a:srgbClr val="000000">
                      <a:alpha val="43137"/>
                    </a:srgbClr>
                  </a:outerShdw>
                </a:effectLst>
              </a:rPr>
              <a:t>Sprint</a:t>
            </a:r>
            <a:r>
              <a:rPr lang="en-US" dirty="0" smtClean="0"/>
              <a:t> </a:t>
            </a:r>
            <a:r>
              <a:rPr lang="en-US" dirty="0" smtClean="0">
                <a:effectLst>
                  <a:outerShdw blurRad="38100" dist="38100" dir="2700000" algn="tl">
                    <a:srgbClr val="000000">
                      <a:alpha val="43137"/>
                    </a:srgbClr>
                  </a:outerShdw>
                </a:effectLst>
              </a:rPr>
              <a:t>Planning</a:t>
            </a:r>
            <a:endParaRPr lang="en-IN" dirty="0">
              <a:effectLst>
                <a:outerShdw blurRad="38100" dist="38100" dir="2700000" algn="tl">
                  <a:srgbClr val="000000">
                    <a:alpha val="43137"/>
                  </a:srgbClr>
                </a:outerShdw>
              </a:effectLst>
            </a:endParaRPr>
          </a:p>
        </p:txBody>
      </p:sp>
      <p:graphicFrame>
        <p:nvGraphicFramePr>
          <p:cNvPr id="6" name="Table 5"/>
          <p:cNvGraphicFramePr>
            <a:graphicFrameLocks noGrp="1"/>
          </p:cNvGraphicFramePr>
          <p:nvPr>
            <p:extLst>
              <p:ext uri="{D42A27DB-BD31-4B8C-83A1-F6EECF244321}">
                <p14:modId xmlns:p14="http://schemas.microsoft.com/office/powerpoint/2010/main" val="2215726881"/>
              </p:ext>
            </p:extLst>
          </p:nvPr>
        </p:nvGraphicFramePr>
        <p:xfrm>
          <a:off x="602163" y="666587"/>
          <a:ext cx="8028880" cy="4160442"/>
        </p:xfrm>
        <a:graphic>
          <a:graphicData uri="http://schemas.openxmlformats.org/drawingml/2006/table">
            <a:tbl>
              <a:tblPr firstRow="1" bandRow="1">
                <a:tableStyleId>{C4B1156A-380E-4F78-BDF5-A606A8083BF9}</a:tableStyleId>
              </a:tblPr>
              <a:tblGrid>
                <a:gridCol w="3731944">
                  <a:extLst>
                    <a:ext uri="{9D8B030D-6E8A-4147-A177-3AD203B41FA5}">
                      <a16:colId xmlns:a16="http://schemas.microsoft.com/office/drawing/2014/main" val="3896206071"/>
                    </a:ext>
                  </a:extLst>
                </a:gridCol>
                <a:gridCol w="4296936">
                  <a:extLst>
                    <a:ext uri="{9D8B030D-6E8A-4147-A177-3AD203B41FA5}">
                      <a16:colId xmlns:a16="http://schemas.microsoft.com/office/drawing/2014/main" val="2120775534"/>
                    </a:ext>
                  </a:extLst>
                </a:gridCol>
              </a:tblGrid>
              <a:tr h="664125">
                <a:tc>
                  <a:txBody>
                    <a:bodyPr/>
                    <a:lstStyle/>
                    <a:p>
                      <a:pPr algn="ctr"/>
                      <a:endParaRPr lang="en-US" b="1" dirty="0" smtClean="0">
                        <a:solidFill>
                          <a:schemeClr val="accent4"/>
                        </a:solidFill>
                        <a:latin typeface="Montserrat" panose="00000500000000000000"/>
                      </a:endParaRPr>
                    </a:p>
                    <a:p>
                      <a:pPr algn="ctr"/>
                      <a:r>
                        <a:rPr lang="en-US" sz="1500" b="1" dirty="0" smtClean="0">
                          <a:solidFill>
                            <a:schemeClr val="bg1"/>
                          </a:solidFill>
                          <a:effectLst>
                            <a:outerShdw blurRad="38100" dist="38100" dir="2700000" algn="tl">
                              <a:srgbClr val="000000">
                                <a:alpha val="43137"/>
                              </a:srgbClr>
                            </a:outerShdw>
                          </a:effectLst>
                          <a:latin typeface="Montserrat" panose="00000500000000000000"/>
                        </a:rPr>
                        <a:t>Sprint</a:t>
                      </a:r>
                      <a:endParaRPr lang="en-IN" sz="1500" b="1" dirty="0">
                        <a:solidFill>
                          <a:schemeClr val="bg1"/>
                        </a:solidFill>
                        <a:effectLst>
                          <a:outerShdw blurRad="38100" dist="38100" dir="2700000" algn="tl">
                            <a:srgbClr val="000000">
                              <a:alpha val="43137"/>
                            </a:srgbClr>
                          </a:outerShdw>
                        </a:effectLst>
                        <a:latin typeface="Montserrat" panose="00000500000000000000"/>
                      </a:endParaRPr>
                    </a:p>
                  </a:txBody>
                  <a:tcPr>
                    <a:solidFill>
                      <a:schemeClr val="accent4">
                        <a:lumMod val="60000"/>
                        <a:lumOff val="40000"/>
                      </a:schemeClr>
                    </a:solidFill>
                  </a:tcPr>
                </a:tc>
                <a:tc>
                  <a:txBody>
                    <a:bodyPr/>
                    <a:lstStyle/>
                    <a:p>
                      <a:pPr algn="ctr"/>
                      <a:endParaRPr lang="en-US" b="0" dirty="0" smtClean="0">
                        <a:solidFill>
                          <a:schemeClr val="tx1"/>
                        </a:solidFill>
                        <a:latin typeface="Montserrat" panose="00000500000000000000"/>
                      </a:endParaRPr>
                    </a:p>
                    <a:p>
                      <a:pPr algn="ctr"/>
                      <a:r>
                        <a:rPr lang="en-US" sz="1500" b="1" dirty="0" smtClean="0">
                          <a:solidFill>
                            <a:schemeClr val="bg1"/>
                          </a:solidFill>
                          <a:effectLst>
                            <a:outerShdw blurRad="38100" dist="38100" dir="2700000" algn="tl">
                              <a:srgbClr val="000000">
                                <a:alpha val="43137"/>
                              </a:srgbClr>
                            </a:outerShdw>
                          </a:effectLst>
                          <a:latin typeface="Montserrat" panose="00000500000000000000"/>
                        </a:rPr>
                        <a:t>Work Done</a:t>
                      </a:r>
                      <a:endParaRPr lang="en-IN" sz="1500" b="1" dirty="0">
                        <a:solidFill>
                          <a:schemeClr val="bg1"/>
                        </a:solidFill>
                        <a:effectLst>
                          <a:outerShdw blurRad="38100" dist="38100" dir="2700000" algn="tl">
                            <a:srgbClr val="000000">
                              <a:alpha val="43137"/>
                            </a:srgbClr>
                          </a:outerShdw>
                        </a:effectLst>
                        <a:latin typeface="Montserrat" panose="00000500000000000000"/>
                      </a:endParaRPr>
                    </a:p>
                  </a:txBody>
                  <a:tcPr>
                    <a:solidFill>
                      <a:schemeClr val="accent4">
                        <a:lumMod val="60000"/>
                        <a:lumOff val="40000"/>
                      </a:schemeClr>
                    </a:solidFill>
                  </a:tcPr>
                </a:tc>
                <a:extLst>
                  <a:ext uri="{0D108BD9-81ED-4DB2-BD59-A6C34878D82A}">
                    <a16:rowId xmlns:a16="http://schemas.microsoft.com/office/drawing/2014/main" val="3067318494"/>
                  </a:ext>
                </a:extLst>
              </a:tr>
              <a:tr h="676508">
                <a:tc>
                  <a:txBody>
                    <a:bodyPr/>
                    <a:lstStyle/>
                    <a:p>
                      <a:pPr algn="ctr"/>
                      <a:endParaRPr lang="en-US" b="1" dirty="0" smtClean="0">
                        <a:solidFill>
                          <a:schemeClr val="accent4"/>
                        </a:solidFill>
                        <a:latin typeface="Montserrat" panose="00000500000000000000"/>
                      </a:endParaRPr>
                    </a:p>
                    <a:p>
                      <a:pPr algn="ctr"/>
                      <a:r>
                        <a:rPr lang="en-US" b="1" dirty="0" smtClean="0">
                          <a:solidFill>
                            <a:srgbClr val="FA7046"/>
                          </a:solidFill>
                          <a:latin typeface="Montserrat" panose="00000500000000000000"/>
                        </a:rPr>
                        <a:t>Week 1</a:t>
                      </a:r>
                      <a:endParaRPr lang="en-IN" b="1" dirty="0">
                        <a:solidFill>
                          <a:srgbClr val="FA7046"/>
                        </a:solidFill>
                        <a:latin typeface="Montserrat" panose="00000500000000000000"/>
                      </a:endParaRPr>
                    </a:p>
                  </a:txBody>
                  <a:tcPr/>
                </a:tc>
                <a:tc>
                  <a:txBody>
                    <a:bodyPr/>
                    <a:lstStyle/>
                    <a:p>
                      <a:pPr marL="0" indent="0" algn="ctr">
                        <a:buFontTx/>
                        <a:buNone/>
                      </a:pPr>
                      <a:r>
                        <a:rPr lang="en-US" sz="1200" b="1" dirty="0" smtClean="0">
                          <a:solidFill>
                            <a:srgbClr val="FF4411"/>
                          </a:solidFill>
                          <a:latin typeface="Montserrat" panose="00000500000000000000"/>
                        </a:rPr>
                        <a:t>-&gt; Analyzing problem Statement and</a:t>
                      </a:r>
                      <a:r>
                        <a:rPr lang="en-US" sz="1200" b="1" baseline="0" dirty="0" smtClean="0">
                          <a:solidFill>
                            <a:srgbClr val="FF4411"/>
                          </a:solidFill>
                          <a:latin typeface="Montserrat" panose="00000500000000000000"/>
                        </a:rPr>
                        <a:t> </a:t>
                      </a:r>
                      <a:r>
                        <a:rPr lang="en-US" sz="1200" b="1" dirty="0" smtClean="0">
                          <a:solidFill>
                            <a:srgbClr val="FF4411"/>
                          </a:solidFill>
                          <a:latin typeface="Montserrat" panose="00000500000000000000"/>
                        </a:rPr>
                        <a:t>Objectives.</a:t>
                      </a:r>
                    </a:p>
                    <a:p>
                      <a:pPr marL="0" indent="0" algn="ctr">
                        <a:buFontTx/>
                        <a:buNone/>
                      </a:pPr>
                      <a:r>
                        <a:rPr lang="en-US" sz="1200" b="1" dirty="0" smtClean="0">
                          <a:solidFill>
                            <a:srgbClr val="FF4411"/>
                          </a:solidFill>
                          <a:latin typeface="Montserrat" panose="00000500000000000000"/>
                        </a:rPr>
                        <a:t>-&gt; Identifying Tech Stack.</a:t>
                      </a:r>
                    </a:p>
                  </a:txBody>
                  <a:tcPr/>
                </a:tc>
                <a:extLst>
                  <a:ext uri="{0D108BD9-81ED-4DB2-BD59-A6C34878D82A}">
                    <a16:rowId xmlns:a16="http://schemas.microsoft.com/office/drawing/2014/main" val="4175208495"/>
                  </a:ext>
                </a:extLst>
              </a:tr>
              <a:tr h="669073">
                <a:tc>
                  <a:txBody>
                    <a:bodyPr/>
                    <a:lstStyle/>
                    <a:p>
                      <a:pPr algn="ctr"/>
                      <a:endParaRPr lang="en-US" b="1" dirty="0" smtClean="0">
                        <a:solidFill>
                          <a:schemeClr val="accent4"/>
                        </a:solidFill>
                        <a:latin typeface="Montserrat" panose="00000500000000000000"/>
                      </a:endParaRPr>
                    </a:p>
                    <a:p>
                      <a:pPr algn="ctr"/>
                      <a:r>
                        <a:rPr lang="en-US" b="1" dirty="0" smtClean="0">
                          <a:solidFill>
                            <a:srgbClr val="FA7046"/>
                          </a:solidFill>
                          <a:latin typeface="Montserrat" panose="00000500000000000000"/>
                        </a:rPr>
                        <a:t>Week 2</a:t>
                      </a:r>
                      <a:endParaRPr lang="en-IN" b="1" dirty="0">
                        <a:solidFill>
                          <a:srgbClr val="FA7046"/>
                        </a:solidFill>
                        <a:latin typeface="Montserrat" panose="00000500000000000000"/>
                      </a:endParaRPr>
                    </a:p>
                  </a:txBody>
                  <a:tcPr/>
                </a:tc>
                <a:tc>
                  <a:txBody>
                    <a:bodyPr/>
                    <a:lstStyle/>
                    <a:p>
                      <a:pPr marL="0" indent="0" algn="ctr">
                        <a:lnSpc>
                          <a:spcPct val="150000"/>
                        </a:lnSpc>
                        <a:buFontTx/>
                        <a:buNone/>
                      </a:pPr>
                      <a:r>
                        <a:rPr lang="en-US" sz="1200" b="1" dirty="0" smtClean="0">
                          <a:solidFill>
                            <a:srgbClr val="FF4411"/>
                          </a:solidFill>
                          <a:latin typeface="Montserrat" panose="00000500000000000000"/>
                        </a:rPr>
                        <a:t>-&gt;</a:t>
                      </a:r>
                      <a:r>
                        <a:rPr lang="en-US" sz="1200" b="0" dirty="0" smtClean="0">
                          <a:solidFill>
                            <a:srgbClr val="FF4411"/>
                          </a:solidFill>
                          <a:latin typeface="Montserrat" panose="00000500000000000000"/>
                        </a:rPr>
                        <a:t> </a:t>
                      </a:r>
                      <a:r>
                        <a:rPr lang="en-US" sz="1200" b="1" dirty="0" smtClean="0">
                          <a:solidFill>
                            <a:srgbClr val="FF4411"/>
                          </a:solidFill>
                          <a:latin typeface="Montserrat" panose="00000500000000000000"/>
                        </a:rPr>
                        <a:t>Database</a:t>
                      </a:r>
                      <a:r>
                        <a:rPr lang="en-US" sz="1200" b="1" baseline="0" dirty="0" smtClean="0">
                          <a:solidFill>
                            <a:srgbClr val="FF4411"/>
                          </a:solidFill>
                          <a:latin typeface="Montserrat" panose="00000500000000000000"/>
                        </a:rPr>
                        <a:t> Schema and System Architecture.</a:t>
                      </a:r>
                      <a:endParaRPr lang="en-US" sz="1200" b="1" dirty="0" smtClean="0">
                        <a:solidFill>
                          <a:srgbClr val="FF4411"/>
                        </a:solidFill>
                        <a:latin typeface="Montserrat" panose="00000500000000000000"/>
                      </a:endParaRPr>
                    </a:p>
                    <a:p>
                      <a:pPr marL="0" indent="0" algn="ctr">
                        <a:lnSpc>
                          <a:spcPct val="150000"/>
                        </a:lnSpc>
                        <a:buFontTx/>
                        <a:buNone/>
                      </a:pPr>
                      <a:r>
                        <a:rPr lang="en-US" sz="1200" b="1" dirty="0" smtClean="0">
                          <a:solidFill>
                            <a:srgbClr val="FF4411"/>
                          </a:solidFill>
                          <a:latin typeface="Montserrat" panose="00000500000000000000"/>
                        </a:rPr>
                        <a:t>-&gt; Split</a:t>
                      </a:r>
                      <a:r>
                        <a:rPr lang="en-US" sz="1200" b="1" baseline="0" dirty="0" smtClean="0">
                          <a:solidFill>
                            <a:srgbClr val="FF4411"/>
                          </a:solidFill>
                          <a:latin typeface="Montserrat" panose="00000500000000000000"/>
                        </a:rPr>
                        <a:t> the problem into smaller problem.</a:t>
                      </a:r>
                      <a:endParaRPr lang="en-US" sz="1200" b="1" dirty="0" smtClean="0">
                        <a:solidFill>
                          <a:srgbClr val="FF4411"/>
                        </a:solidFill>
                        <a:latin typeface="Montserrat" panose="00000500000000000000"/>
                      </a:endParaRPr>
                    </a:p>
                  </a:txBody>
                  <a:tcPr/>
                </a:tc>
                <a:extLst>
                  <a:ext uri="{0D108BD9-81ED-4DB2-BD59-A6C34878D82A}">
                    <a16:rowId xmlns:a16="http://schemas.microsoft.com/office/drawing/2014/main" val="3944605607"/>
                  </a:ext>
                </a:extLst>
              </a:tr>
              <a:tr h="721112">
                <a:tc>
                  <a:txBody>
                    <a:bodyPr/>
                    <a:lstStyle/>
                    <a:p>
                      <a:pPr algn="ctr"/>
                      <a:endParaRPr lang="en-US" b="1" dirty="0" smtClean="0">
                        <a:solidFill>
                          <a:schemeClr val="accent4"/>
                        </a:solidFill>
                        <a:latin typeface="Montserrat" panose="00000500000000000000"/>
                      </a:endParaRPr>
                    </a:p>
                    <a:p>
                      <a:pPr algn="ctr"/>
                      <a:r>
                        <a:rPr lang="en-US" b="1" dirty="0" smtClean="0">
                          <a:solidFill>
                            <a:srgbClr val="FA7046"/>
                          </a:solidFill>
                          <a:latin typeface="Montserrat" panose="00000500000000000000"/>
                        </a:rPr>
                        <a:t>Week</a:t>
                      </a:r>
                      <a:r>
                        <a:rPr lang="en-US" b="1" baseline="0" dirty="0" smtClean="0">
                          <a:solidFill>
                            <a:srgbClr val="FA7046"/>
                          </a:solidFill>
                          <a:latin typeface="Montserrat" panose="00000500000000000000"/>
                        </a:rPr>
                        <a:t> 3</a:t>
                      </a:r>
                      <a:endParaRPr lang="en-IN" b="1" dirty="0">
                        <a:solidFill>
                          <a:srgbClr val="FA7046"/>
                        </a:solidFill>
                        <a:latin typeface="Montserrat" panose="00000500000000000000"/>
                      </a:endParaRPr>
                    </a:p>
                  </a:txBody>
                  <a:tcPr/>
                </a:tc>
                <a:tc>
                  <a:txBody>
                    <a:bodyPr/>
                    <a:lstStyle/>
                    <a:p>
                      <a:pPr marL="0" indent="0" algn="ctr">
                        <a:buFontTx/>
                        <a:buNone/>
                      </a:pPr>
                      <a:r>
                        <a:rPr lang="en-US" sz="1200" b="1" dirty="0" smtClean="0">
                          <a:solidFill>
                            <a:srgbClr val="FF4411"/>
                          </a:solidFill>
                          <a:latin typeface="Montserrat" panose="00000500000000000000"/>
                        </a:rPr>
                        <a:t>-&gt; Design</a:t>
                      </a:r>
                      <a:r>
                        <a:rPr lang="en-US" sz="1200" b="1" baseline="0" dirty="0" smtClean="0">
                          <a:solidFill>
                            <a:srgbClr val="FF4411"/>
                          </a:solidFill>
                          <a:latin typeface="Montserrat" panose="00000500000000000000"/>
                        </a:rPr>
                        <a:t> Backend and all endpoints.</a:t>
                      </a:r>
                    </a:p>
                    <a:p>
                      <a:pPr marL="0" indent="0" algn="ctr">
                        <a:buFontTx/>
                        <a:buNone/>
                      </a:pPr>
                      <a:r>
                        <a:rPr lang="en-US" sz="1200" b="1" baseline="0" dirty="0" smtClean="0">
                          <a:solidFill>
                            <a:srgbClr val="FF4411"/>
                          </a:solidFill>
                          <a:latin typeface="Montserrat" panose="00000500000000000000"/>
                        </a:rPr>
                        <a:t>-&gt; Setup communication between services.</a:t>
                      </a:r>
                    </a:p>
                    <a:p>
                      <a:pPr marL="0" indent="0" algn="ctr">
                        <a:buFontTx/>
                        <a:buNone/>
                      </a:pPr>
                      <a:r>
                        <a:rPr lang="en-US" sz="1200" b="1" dirty="0" smtClean="0">
                          <a:solidFill>
                            <a:srgbClr val="FF4411"/>
                          </a:solidFill>
                          <a:latin typeface="Montserrat" panose="00000500000000000000"/>
                        </a:rPr>
                        <a:t>-&gt; MySql setup and connection.</a:t>
                      </a:r>
                      <a:endParaRPr lang="en-IN" sz="1200" b="1" dirty="0">
                        <a:solidFill>
                          <a:srgbClr val="FF4411"/>
                        </a:solidFill>
                        <a:latin typeface="Montserrat" panose="00000500000000000000"/>
                      </a:endParaRPr>
                    </a:p>
                  </a:txBody>
                  <a:tcPr/>
                </a:tc>
                <a:extLst>
                  <a:ext uri="{0D108BD9-81ED-4DB2-BD59-A6C34878D82A}">
                    <a16:rowId xmlns:a16="http://schemas.microsoft.com/office/drawing/2014/main" val="4142261211"/>
                  </a:ext>
                </a:extLst>
              </a:tr>
              <a:tr h="735981">
                <a:tc>
                  <a:txBody>
                    <a:bodyPr/>
                    <a:lstStyle/>
                    <a:p>
                      <a:pPr algn="ctr"/>
                      <a:endParaRPr lang="en-US" b="1" dirty="0" smtClean="0">
                        <a:solidFill>
                          <a:schemeClr val="accent4"/>
                        </a:solidFill>
                        <a:latin typeface="Montserrat" panose="00000500000000000000"/>
                      </a:endParaRPr>
                    </a:p>
                    <a:p>
                      <a:pPr algn="ctr"/>
                      <a:r>
                        <a:rPr lang="en-US" b="1" dirty="0" smtClean="0">
                          <a:solidFill>
                            <a:srgbClr val="FA7046"/>
                          </a:solidFill>
                          <a:latin typeface="Montserrat" panose="00000500000000000000"/>
                        </a:rPr>
                        <a:t>Week 4</a:t>
                      </a:r>
                      <a:endParaRPr lang="en-IN" b="1" dirty="0">
                        <a:solidFill>
                          <a:srgbClr val="FA7046"/>
                        </a:solidFill>
                        <a:latin typeface="Montserrat" panose="00000500000000000000"/>
                      </a:endParaRPr>
                    </a:p>
                  </a:txBody>
                  <a:tcPr/>
                </a:tc>
                <a:tc>
                  <a:txBody>
                    <a:bodyPr/>
                    <a:lstStyle/>
                    <a:p>
                      <a:pPr algn="ctr"/>
                      <a:r>
                        <a:rPr lang="en-US" sz="1200" b="1" dirty="0" smtClean="0">
                          <a:solidFill>
                            <a:srgbClr val="FF4411"/>
                          </a:solidFill>
                          <a:latin typeface="Montserrat" panose="00000500000000000000"/>
                        </a:rPr>
                        <a:t>-&gt; Design</a:t>
                      </a:r>
                      <a:r>
                        <a:rPr lang="en-US" sz="1200" b="1" baseline="0" dirty="0" smtClean="0">
                          <a:solidFill>
                            <a:srgbClr val="FF4411"/>
                          </a:solidFill>
                          <a:latin typeface="Montserrat" panose="00000500000000000000"/>
                        </a:rPr>
                        <a:t> Frontend.</a:t>
                      </a:r>
                      <a:endParaRPr lang="en-IN" sz="1200" b="1" baseline="0" dirty="0" smtClean="0">
                        <a:solidFill>
                          <a:srgbClr val="FF4411"/>
                        </a:solidFill>
                        <a:latin typeface="Montserrat" panose="00000500000000000000"/>
                      </a:endParaRPr>
                    </a:p>
                    <a:p>
                      <a:pPr algn="ctr"/>
                      <a:r>
                        <a:rPr lang="en-US" sz="1200" b="1" baseline="0" dirty="0" smtClean="0">
                          <a:solidFill>
                            <a:srgbClr val="FF4411"/>
                          </a:solidFill>
                          <a:latin typeface="Montserrat" panose="00000500000000000000"/>
                        </a:rPr>
                        <a:t>-&gt;Create various interactive components.</a:t>
                      </a:r>
                    </a:p>
                    <a:p>
                      <a:pPr algn="ctr"/>
                      <a:r>
                        <a:rPr lang="en-US" sz="1200" b="1" baseline="0" dirty="0" smtClean="0">
                          <a:solidFill>
                            <a:srgbClr val="FF4411"/>
                          </a:solidFill>
                          <a:latin typeface="Montserrat" panose="00000500000000000000"/>
                        </a:rPr>
                        <a:t>-&gt;Connecting Backend with Frontend. </a:t>
                      </a:r>
                    </a:p>
                  </a:txBody>
                  <a:tcPr/>
                </a:tc>
                <a:extLst>
                  <a:ext uri="{0D108BD9-81ED-4DB2-BD59-A6C34878D82A}">
                    <a16:rowId xmlns:a16="http://schemas.microsoft.com/office/drawing/2014/main" val="1340537268"/>
                  </a:ext>
                </a:extLst>
              </a:tr>
              <a:tr h="693643">
                <a:tc>
                  <a:txBody>
                    <a:bodyPr/>
                    <a:lstStyle/>
                    <a:p>
                      <a:pPr algn="ctr"/>
                      <a:endParaRPr lang="en-US" b="1" dirty="0" smtClean="0">
                        <a:solidFill>
                          <a:schemeClr val="accent4"/>
                        </a:solidFill>
                        <a:latin typeface="Montserrat" panose="00000500000000000000"/>
                      </a:endParaRPr>
                    </a:p>
                    <a:p>
                      <a:pPr algn="ctr"/>
                      <a:r>
                        <a:rPr lang="en-US" b="1" dirty="0" smtClean="0">
                          <a:solidFill>
                            <a:srgbClr val="FA7046"/>
                          </a:solidFill>
                          <a:latin typeface="Montserrat" panose="00000500000000000000"/>
                        </a:rPr>
                        <a:t>Week 5</a:t>
                      </a:r>
                      <a:endParaRPr lang="en-IN" b="1" dirty="0">
                        <a:solidFill>
                          <a:srgbClr val="FA7046"/>
                        </a:solidFill>
                        <a:latin typeface="Montserrat" panose="00000500000000000000"/>
                      </a:endParaRPr>
                    </a:p>
                  </a:txBody>
                  <a:tcPr/>
                </a:tc>
                <a:tc>
                  <a:txBody>
                    <a:bodyPr/>
                    <a:lstStyle/>
                    <a:p>
                      <a:pPr algn="ctr"/>
                      <a:r>
                        <a:rPr lang="en-US" sz="1200" b="1" dirty="0" smtClean="0">
                          <a:solidFill>
                            <a:srgbClr val="FF4411"/>
                          </a:solidFill>
                          <a:latin typeface="Montserrat" panose="00000500000000000000"/>
                        </a:rPr>
                        <a:t>-&gt; Additional user specific features.</a:t>
                      </a:r>
                    </a:p>
                    <a:p>
                      <a:pPr algn="ctr"/>
                      <a:r>
                        <a:rPr lang="en-US" sz="1200" b="1" dirty="0" smtClean="0">
                          <a:solidFill>
                            <a:srgbClr val="FF4411"/>
                          </a:solidFill>
                          <a:latin typeface="Montserrat" panose="00000500000000000000"/>
                        </a:rPr>
                        <a:t>-&gt;Handle edge cases.</a:t>
                      </a:r>
                    </a:p>
                    <a:p>
                      <a:pPr algn="ctr"/>
                      <a:r>
                        <a:rPr lang="en-US" sz="1200" b="1" dirty="0" smtClean="0">
                          <a:solidFill>
                            <a:srgbClr val="FF4411"/>
                          </a:solidFill>
                          <a:latin typeface="Montserrat" panose="00000500000000000000"/>
                        </a:rPr>
                        <a:t>-&gt;</a:t>
                      </a:r>
                      <a:r>
                        <a:rPr lang="en-US" sz="1200" b="1" baseline="0" dirty="0" smtClean="0">
                          <a:solidFill>
                            <a:srgbClr val="FF4411"/>
                          </a:solidFill>
                          <a:latin typeface="Montserrat" panose="00000500000000000000"/>
                        </a:rPr>
                        <a:t> Testing of components and endpoints.</a:t>
                      </a:r>
                      <a:endParaRPr lang="en-IN" sz="1200" b="1" dirty="0">
                        <a:solidFill>
                          <a:srgbClr val="FF4411"/>
                        </a:solidFill>
                        <a:latin typeface="Montserrat" panose="00000500000000000000"/>
                      </a:endParaRPr>
                    </a:p>
                  </a:txBody>
                  <a:tcPr/>
                </a:tc>
                <a:extLst>
                  <a:ext uri="{0D108BD9-81ED-4DB2-BD59-A6C34878D82A}">
                    <a16:rowId xmlns:a16="http://schemas.microsoft.com/office/drawing/2014/main" val="1805633602"/>
                  </a:ext>
                </a:extLst>
              </a:tr>
            </a:tbl>
          </a:graphicData>
        </a:graphic>
      </p:graphicFrame>
    </p:spTree>
    <p:extLst>
      <p:ext uri="{BB962C8B-B14F-4D97-AF65-F5344CB8AC3E}">
        <p14:creationId xmlns:p14="http://schemas.microsoft.com/office/powerpoint/2010/main" val="26740312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82000">
              <a:schemeClr val="bg1"/>
            </a:gs>
            <a:gs pos="100000">
              <a:srgbClr val="FFF8F3"/>
            </a:gs>
          </a:gsLst>
          <a:lin ang="5400000" scaled="1"/>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8</a:t>
            </a:fld>
            <a:endParaRPr lang="en" dirty="0"/>
          </a:p>
        </p:txBody>
      </p:sp>
      <p:sp>
        <p:nvSpPr>
          <p:cNvPr id="3" name="Title 2"/>
          <p:cNvSpPr>
            <a:spLocks noGrp="1"/>
          </p:cNvSpPr>
          <p:nvPr>
            <p:ph type="title"/>
          </p:nvPr>
        </p:nvSpPr>
        <p:spPr/>
        <p:txBody>
          <a:bodyPr/>
          <a:lstStyle/>
          <a:p>
            <a:r>
              <a:rPr lang="en-US" dirty="0">
                <a:effectLst>
                  <a:outerShdw blurRad="38100" dist="38100" dir="2700000" algn="tl">
                    <a:srgbClr val="000000">
                      <a:alpha val="43137"/>
                    </a:srgbClr>
                  </a:outerShdw>
                </a:effectLst>
              </a:rPr>
              <a:t>Technologies </a:t>
            </a:r>
            <a:r>
              <a:rPr lang="en-US" dirty="0" smtClean="0">
                <a:effectLst>
                  <a:outerShdw blurRad="38100" dist="38100" dir="2700000" algn="tl">
                    <a:srgbClr val="000000">
                      <a:alpha val="43137"/>
                    </a:srgbClr>
                  </a:outerShdw>
                </a:effectLst>
              </a:rPr>
              <a:t>Used:</a:t>
            </a:r>
            <a:endParaRPr lang="en-IN" dirty="0">
              <a:effectLst>
                <a:outerShdw blurRad="38100" dist="38100" dir="2700000" algn="tl">
                  <a:srgbClr val="000000">
                    <a:alpha val="43137"/>
                  </a:srgbClr>
                </a:outerShdw>
              </a:effectLst>
            </a:endParaRPr>
          </a:p>
        </p:txBody>
      </p:sp>
      <p:sp>
        <p:nvSpPr>
          <p:cNvPr id="4" name="Slide Number Placeholder 1"/>
          <p:cNvSpPr txBox="1">
            <a:spLocks/>
          </p:cNvSpPr>
          <p:nvPr/>
        </p:nvSpPr>
        <p:spPr>
          <a:xfrm>
            <a:off x="0" y="4909226"/>
            <a:ext cx="306988" cy="234274"/>
          </a:xfrm>
          <a:prstGeom prst="rect">
            <a:avLst/>
          </a:prstGeom>
          <a:solidFill>
            <a:srgbClr val="D8D8D8"/>
          </a:solid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6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Clr>
                <a:srgbClr val="000000"/>
              </a:buClr>
              <a:buFont typeface="Arial"/>
              <a:buNone/>
              <a:defRPr sz="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Clr>
                <a:srgbClr val="000000"/>
              </a:buClr>
              <a:buFont typeface="Arial"/>
              <a:buNone/>
              <a:defRPr sz="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Clr>
                <a:srgbClr val="000000"/>
              </a:buClr>
              <a:buFont typeface="Arial"/>
              <a:buNone/>
              <a:defRPr sz="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Clr>
                <a:srgbClr val="000000"/>
              </a:buClr>
              <a:buFont typeface="Arial"/>
              <a:buNone/>
              <a:defRPr sz="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Clr>
                <a:srgbClr val="000000"/>
              </a:buClr>
              <a:buFont typeface="Arial"/>
              <a:buNone/>
              <a:defRPr sz="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Clr>
                <a:srgbClr val="000000"/>
              </a:buClr>
              <a:buFont typeface="Arial"/>
              <a:buNone/>
              <a:defRPr sz="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Clr>
                <a:srgbClr val="000000"/>
              </a:buClr>
              <a:buFont typeface="Arial"/>
              <a:buNone/>
              <a:defRPr sz="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Clr>
                <a:srgbClr val="000000"/>
              </a:buClr>
              <a:buFont typeface="Arial"/>
              <a:buNone/>
              <a:defRPr sz="800" b="0" i="0" u="none" strike="noStrike" cap="none">
                <a:solidFill>
                  <a:srgbClr val="000000"/>
                </a:solidFill>
                <a:latin typeface="Calibri"/>
                <a:ea typeface="Calibri"/>
                <a:cs typeface="Calibri"/>
                <a:sym typeface="Calibri"/>
              </a:defRPr>
            </a:lvl9pPr>
          </a:lstStyle>
          <a:p>
            <a:fld id="{00000000-1234-1234-1234-123412341234}" type="slidenum">
              <a:rPr lang="en" smtClean="0"/>
              <a:pPr/>
              <a:t>8</a:t>
            </a:fld>
            <a:endParaRPr lang="en" dirty="0"/>
          </a:p>
        </p:txBody>
      </p:sp>
      <p:pic>
        <p:nvPicPr>
          <p:cNvPr id="6" name="Picture 5" descr="Caratteristiche principali del linguaggio Java (Linguaggio)"/>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8185" y="611780"/>
            <a:ext cx="1328387" cy="1283927"/>
          </a:xfrm>
          <a:prstGeom prst="rect">
            <a:avLst/>
          </a:prstGeom>
        </p:spPr>
      </p:pic>
      <p:pic>
        <p:nvPicPr>
          <p:cNvPr id="7" name="Picture 6" descr="[Springboot] data.sql 한글 깨짐 현상 해결 방법 (.html or H2 DB)"/>
          <p:cNvPicPr>
            <a:picLocks noChangeAspect="1"/>
          </p:cNvPicPr>
          <p:nvPr/>
        </p:nvPicPr>
        <p:blipFill rotWithShape="1">
          <a:blip r:embed="rId3">
            <a:extLst>
              <a:ext uri="{28A0092B-C50C-407E-A947-70E740481C1C}">
                <a14:useLocalDpi xmlns:a14="http://schemas.microsoft.com/office/drawing/2010/main" val="0"/>
              </a:ext>
            </a:extLst>
          </a:blip>
          <a:srcRect l="4004" r="7441"/>
          <a:stretch/>
        </p:blipFill>
        <p:spPr>
          <a:xfrm>
            <a:off x="3196572" y="694990"/>
            <a:ext cx="1769327" cy="1348788"/>
          </a:xfrm>
          <a:prstGeom prst="rect">
            <a:avLst/>
          </a:prstGeom>
        </p:spPr>
      </p:pic>
      <p:pic>
        <p:nvPicPr>
          <p:cNvPr id="8" name="Picture 7" descr="React – Diego Mariano"/>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3766" y="2983787"/>
            <a:ext cx="1372751" cy="1323599"/>
          </a:xfrm>
          <a:prstGeom prst="rect">
            <a:avLst/>
          </a:prstGeom>
        </p:spPr>
      </p:pic>
      <p:sp>
        <p:nvSpPr>
          <p:cNvPr id="10" name="Rectangle 9"/>
          <p:cNvSpPr/>
          <p:nvPr/>
        </p:nvSpPr>
        <p:spPr>
          <a:xfrm>
            <a:off x="337846" y="2757315"/>
            <a:ext cx="3551334" cy="415498"/>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r>
              <a:rPr lang="en-US" sz="2100" b="1" dirty="0" smtClean="0">
                <a:ln/>
                <a:solidFill>
                  <a:srgbClr val="EF4815"/>
                </a:solidFill>
                <a:latin typeface="Montserrat" panose="00000500000000000000"/>
              </a:rPr>
              <a:t>Frontend</a:t>
            </a:r>
            <a:r>
              <a:rPr lang="en-US" sz="2100" b="1" dirty="0" smtClean="0">
                <a:ln/>
                <a:solidFill>
                  <a:srgbClr val="FA7046"/>
                </a:solidFill>
                <a:latin typeface="Montserrat" panose="00000500000000000000"/>
              </a:rPr>
              <a:t> </a:t>
            </a:r>
            <a:r>
              <a:rPr lang="en-US" sz="2100" b="1" cap="none" spc="0" dirty="0" smtClean="0">
                <a:ln/>
                <a:solidFill>
                  <a:srgbClr val="FA7046"/>
                </a:solidFill>
                <a:effectLst/>
                <a:latin typeface="Montserrat" panose="00000500000000000000"/>
              </a:rPr>
              <a:t>:</a:t>
            </a:r>
            <a:endParaRPr lang="en-US" sz="2100" b="1" cap="none" spc="0" dirty="0">
              <a:ln/>
              <a:solidFill>
                <a:srgbClr val="FA7046"/>
              </a:solidFill>
              <a:effectLst/>
              <a:latin typeface="Montserrat" panose="00000500000000000000"/>
            </a:endParaRPr>
          </a:p>
        </p:txBody>
      </p:sp>
      <p:pic>
        <p:nvPicPr>
          <p:cNvPr id="11" name="Picture 10" descr="tutorialspoint - MySQL database management system - jpralves.net"/>
          <p:cNvPicPr>
            <a:picLocks noChangeAspect="1"/>
          </p:cNvPicPr>
          <p:nvPr/>
        </p:nvPicPr>
        <p:blipFill rotWithShape="1">
          <a:blip r:embed="rId5">
            <a:extLst>
              <a:ext uri="{28A0092B-C50C-407E-A947-70E740481C1C}">
                <a14:useLocalDpi xmlns:a14="http://schemas.microsoft.com/office/drawing/2010/main" val="0"/>
              </a:ext>
            </a:extLst>
          </a:blip>
          <a:srcRect t="1" b="43825"/>
          <a:stretch/>
        </p:blipFill>
        <p:spPr>
          <a:xfrm>
            <a:off x="5283464" y="768130"/>
            <a:ext cx="1519535" cy="1199157"/>
          </a:xfrm>
          <a:prstGeom prst="rect">
            <a:avLst/>
          </a:prstGeom>
        </p:spPr>
      </p:pic>
      <p:pic>
        <p:nvPicPr>
          <p:cNvPr id="13" name="Picture 12" descr="Three.js 설치하기 :: 오늘도 조으네💜"/>
          <p:cNvPicPr>
            <a:picLocks noChangeAspect="1"/>
          </p:cNvPicPr>
          <p:nvPr/>
        </p:nvPicPr>
        <p:blipFill rotWithShape="1">
          <a:blip r:embed="rId6">
            <a:extLst>
              <a:ext uri="{28A0092B-C50C-407E-A947-70E740481C1C}">
                <a14:useLocalDpi xmlns:a14="http://schemas.microsoft.com/office/drawing/2010/main" val="0"/>
              </a:ext>
            </a:extLst>
          </a:blip>
          <a:srcRect l="36666" t="21120" r="37398" b="22810"/>
          <a:stretch/>
        </p:blipFill>
        <p:spPr>
          <a:xfrm>
            <a:off x="3995445" y="2983787"/>
            <a:ext cx="1345580" cy="1522741"/>
          </a:xfrm>
          <a:prstGeom prst="rect">
            <a:avLst/>
          </a:prstGeom>
        </p:spPr>
      </p:pic>
      <p:sp>
        <p:nvSpPr>
          <p:cNvPr id="14" name="Rectangle 13"/>
          <p:cNvSpPr/>
          <p:nvPr/>
        </p:nvSpPr>
        <p:spPr>
          <a:xfrm>
            <a:off x="344048" y="611780"/>
            <a:ext cx="3551334" cy="415498"/>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r>
              <a:rPr lang="en-US" sz="2100" b="1" dirty="0" smtClean="0">
                <a:ln/>
                <a:solidFill>
                  <a:srgbClr val="EF4815"/>
                </a:solidFill>
                <a:latin typeface="Montserrat" panose="00000500000000000000"/>
              </a:rPr>
              <a:t>Backend</a:t>
            </a:r>
            <a:r>
              <a:rPr lang="en-US" sz="2100" b="1" dirty="0" smtClean="0">
                <a:ln/>
                <a:solidFill>
                  <a:srgbClr val="FA7046"/>
                </a:solidFill>
                <a:latin typeface="Montserrat" panose="00000500000000000000"/>
              </a:rPr>
              <a:t> </a:t>
            </a:r>
            <a:r>
              <a:rPr lang="en-US" sz="2100" b="1" cap="none" spc="0" dirty="0" smtClean="0">
                <a:ln/>
                <a:solidFill>
                  <a:srgbClr val="FA7046"/>
                </a:solidFill>
                <a:effectLst/>
                <a:latin typeface="Montserrat" panose="00000500000000000000"/>
              </a:rPr>
              <a:t>:</a:t>
            </a:r>
            <a:endParaRPr lang="en-US" sz="2100" b="1" cap="none" spc="0" dirty="0">
              <a:ln/>
              <a:solidFill>
                <a:srgbClr val="FA7046"/>
              </a:solidFill>
              <a:effectLst/>
              <a:latin typeface="Montserrat" panose="00000500000000000000"/>
            </a:endParaRPr>
          </a:p>
        </p:txBody>
      </p:sp>
      <p:pic>
        <p:nvPicPr>
          <p:cNvPr id="17" name="Picture 16" descr="[React] Axios 인터셉터 사용법 — 재잘재잘 테크노트"/>
          <p:cNvPicPr>
            <a:picLocks noChangeAspect="1"/>
          </p:cNvPicPr>
          <p:nvPr/>
        </p:nvPicPr>
        <p:blipFill rotWithShape="1">
          <a:blip r:embed="rId7">
            <a:extLst>
              <a:ext uri="{28A0092B-C50C-407E-A947-70E740481C1C}">
                <a14:useLocalDpi xmlns:a14="http://schemas.microsoft.com/office/drawing/2010/main" val="0"/>
              </a:ext>
            </a:extLst>
          </a:blip>
          <a:srcRect l="14719" t="28976" r="15073" b="27083"/>
          <a:stretch/>
        </p:blipFill>
        <p:spPr>
          <a:xfrm>
            <a:off x="5754030" y="3320009"/>
            <a:ext cx="2483004" cy="1025914"/>
          </a:xfrm>
          <a:prstGeom prst="rect">
            <a:avLst/>
          </a:prstGeom>
        </p:spPr>
      </p:pic>
      <p:pic>
        <p:nvPicPr>
          <p:cNvPr id="21" name="Picture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85462" y="768130"/>
            <a:ext cx="1375317" cy="1375317"/>
          </a:xfrm>
          <a:prstGeom prst="rect">
            <a:avLst/>
          </a:prstGeom>
        </p:spPr>
      </p:pic>
    </p:spTree>
    <p:extLst>
      <p:ext uri="{BB962C8B-B14F-4D97-AF65-F5344CB8AC3E}">
        <p14:creationId xmlns:p14="http://schemas.microsoft.com/office/powerpoint/2010/main" val="37812426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
            <a:lum/>
          </a:blip>
          <a:srcRect/>
          <a:stretch>
            <a:fillRect t="-39000" b="-39000"/>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9</a:t>
            </a:fld>
            <a:endParaRPr lang="en" dirty="0"/>
          </a:p>
        </p:txBody>
      </p:sp>
      <p:sp>
        <p:nvSpPr>
          <p:cNvPr id="3" name="Title 2"/>
          <p:cNvSpPr>
            <a:spLocks noGrp="1"/>
          </p:cNvSpPr>
          <p:nvPr>
            <p:ph type="title"/>
          </p:nvPr>
        </p:nvSpPr>
        <p:spPr>
          <a:xfrm>
            <a:off x="306988" y="130907"/>
            <a:ext cx="7315200" cy="572700"/>
          </a:xfrm>
        </p:spPr>
        <p:txBody>
          <a:bodyPr/>
          <a:lstStyle/>
          <a:p>
            <a:r>
              <a:rPr lang="en-US" dirty="0" smtClean="0">
                <a:effectLst>
                  <a:outerShdw blurRad="38100" dist="38100" dir="2700000" algn="tl">
                    <a:srgbClr val="000000">
                      <a:alpha val="43137"/>
                    </a:srgbClr>
                  </a:outerShdw>
                </a:effectLst>
              </a:rPr>
              <a:t>Telecom Domain Specifics:</a:t>
            </a:r>
            <a:endParaRPr lang="en-IN" dirty="0"/>
          </a:p>
        </p:txBody>
      </p:sp>
      <p:sp>
        <p:nvSpPr>
          <p:cNvPr id="4" name="Rectangle 3"/>
          <p:cNvSpPr/>
          <p:nvPr/>
        </p:nvSpPr>
        <p:spPr>
          <a:xfrm>
            <a:off x="306988" y="703607"/>
            <a:ext cx="8457871" cy="1892826"/>
          </a:xfrm>
          <a:prstGeom prst="rect">
            <a:avLst/>
          </a:prstGeom>
        </p:spPr>
        <p:txBody>
          <a:bodyPr wrap="square">
            <a:spAutoFit/>
          </a:bodyPr>
          <a:lstStyle/>
          <a:p>
            <a:pPr algn="just">
              <a:lnSpc>
                <a:spcPct val="150000"/>
              </a:lnSpc>
            </a:pPr>
            <a:r>
              <a:rPr lang="en-IN" sz="1300" b="1" dirty="0">
                <a:latin typeface="Montserrat" panose="00000500000000000000"/>
                <a:ea typeface="Times New Roman" panose="02020603050405020304" pitchFamily="18" charset="0"/>
              </a:rPr>
              <a:t>1. </a:t>
            </a:r>
            <a:r>
              <a:rPr lang="en-IN" sz="1300" b="1" dirty="0">
                <a:solidFill>
                  <a:srgbClr val="242424"/>
                </a:solidFill>
                <a:latin typeface="Montserrat" panose="00000500000000000000"/>
                <a:ea typeface="Times New Roman" panose="02020603050405020304" pitchFamily="18" charset="0"/>
              </a:rPr>
              <a:t>Telecom Regulatory Bodies</a:t>
            </a:r>
            <a:endParaRPr lang="en-IN" sz="1300" b="1" dirty="0">
              <a:latin typeface="Montserrat" panose="00000500000000000000"/>
              <a:ea typeface="Times New Roman" panose="02020603050405020304" pitchFamily="18" charset="0"/>
            </a:endParaRPr>
          </a:p>
          <a:p>
            <a:pPr algn="just">
              <a:lnSpc>
                <a:spcPct val="150000"/>
              </a:lnSpc>
              <a:spcAft>
                <a:spcPts val="800"/>
              </a:spcAft>
            </a:pPr>
            <a:r>
              <a:rPr lang="en-IN" sz="1300" dirty="0">
                <a:solidFill>
                  <a:srgbClr val="242424"/>
                </a:solidFill>
                <a:latin typeface="Montserrat" panose="00000500000000000000"/>
                <a:ea typeface="Calibri" panose="020F0502020204030204" pitchFamily="34" charset="0"/>
                <a:cs typeface="Times New Roman" panose="02020603050405020304" pitchFamily="18" charset="0"/>
              </a:rPr>
              <a:t>Telecom companies often need to comply with specific security standards set by regulatory bodies like the Telecom Regulatory Authority of India (TRAI) or the Federal Communications Commission (FCC) in the US. Example Policies: These might include requirements for password complexity </a:t>
            </a:r>
            <a:r>
              <a:rPr lang="en-IN" sz="1300" dirty="0" smtClean="0">
                <a:solidFill>
                  <a:srgbClr val="242424"/>
                </a:solidFill>
                <a:latin typeface="Montserrat" panose="00000500000000000000"/>
                <a:ea typeface="Calibri" panose="020F0502020204030204" pitchFamily="34" charset="0"/>
                <a:cs typeface="Times New Roman" panose="02020603050405020304" pitchFamily="18" charset="0"/>
              </a:rPr>
              <a:t>(minimum </a:t>
            </a:r>
            <a:r>
              <a:rPr lang="en-IN" sz="1300" dirty="0">
                <a:solidFill>
                  <a:srgbClr val="242424"/>
                </a:solidFill>
                <a:latin typeface="Montserrat" panose="00000500000000000000"/>
                <a:ea typeface="Calibri" panose="020F0502020204030204" pitchFamily="34" charset="0"/>
                <a:cs typeface="Times New Roman" panose="02020603050405020304" pitchFamily="18" charset="0"/>
              </a:rPr>
              <a:t>length, use of special </a:t>
            </a:r>
            <a:r>
              <a:rPr lang="en-IN" sz="1300" dirty="0" smtClean="0">
                <a:solidFill>
                  <a:srgbClr val="242424"/>
                </a:solidFill>
                <a:latin typeface="Montserrat" panose="00000500000000000000"/>
                <a:ea typeface="Calibri" panose="020F0502020204030204" pitchFamily="34" charset="0"/>
                <a:cs typeface="Times New Roman" panose="02020603050405020304" pitchFamily="18" charset="0"/>
              </a:rPr>
              <a:t>characters </a:t>
            </a:r>
            <a:r>
              <a:rPr lang="en-IN" sz="1300" dirty="0" err="1" smtClean="0">
                <a:solidFill>
                  <a:srgbClr val="242424"/>
                </a:solidFill>
                <a:latin typeface="Montserrat" panose="00000500000000000000"/>
                <a:ea typeface="Calibri" panose="020F0502020204030204" pitchFamily="34" charset="0"/>
                <a:cs typeface="Times New Roman" panose="02020603050405020304" pitchFamily="18" charset="0"/>
              </a:rPr>
              <a:t>etc</a:t>
            </a:r>
            <a:r>
              <a:rPr lang="en-IN" sz="1300" dirty="0" smtClean="0">
                <a:solidFill>
                  <a:srgbClr val="242424"/>
                </a:solidFill>
                <a:latin typeface="Montserrat" panose="00000500000000000000"/>
                <a:ea typeface="Calibri" panose="020F0502020204030204" pitchFamily="34" charset="0"/>
                <a:cs typeface="Times New Roman" panose="02020603050405020304" pitchFamily="18" charset="0"/>
              </a:rPr>
              <a:t>), </a:t>
            </a:r>
            <a:r>
              <a:rPr lang="en-IN" sz="1300" dirty="0">
                <a:solidFill>
                  <a:srgbClr val="242424"/>
                </a:solidFill>
                <a:latin typeface="Montserrat" panose="00000500000000000000"/>
                <a:ea typeface="Calibri" panose="020F0502020204030204" pitchFamily="34" charset="0"/>
                <a:cs typeface="Times New Roman" panose="02020603050405020304" pitchFamily="18" charset="0"/>
              </a:rPr>
              <a:t>regular password changes, and restrictions on password reuse</a:t>
            </a:r>
            <a:r>
              <a:rPr lang="en-IN" sz="1300" dirty="0" smtClean="0">
                <a:solidFill>
                  <a:srgbClr val="242424"/>
                </a:solidFill>
                <a:latin typeface="Montserrat" panose="00000500000000000000"/>
                <a:ea typeface="Calibri" panose="020F0502020204030204" pitchFamily="34" charset="0"/>
                <a:cs typeface="Times New Roman" panose="02020603050405020304" pitchFamily="18" charset="0"/>
              </a:rPr>
              <a:t>.</a:t>
            </a:r>
            <a:endParaRPr lang="en-IN" sz="1300" dirty="0">
              <a:latin typeface="Montserrat" panose="00000500000000000000"/>
              <a:ea typeface="Calibri" panose="020F0502020204030204" pitchFamily="34" charset="0"/>
              <a:cs typeface="Times New Roman" panose="02020603050405020304" pitchFamily="18" charset="0"/>
            </a:endParaRPr>
          </a:p>
        </p:txBody>
      </p:sp>
      <p:sp>
        <p:nvSpPr>
          <p:cNvPr id="6" name="Rounded Rectangle 5"/>
          <p:cNvSpPr/>
          <p:nvPr/>
        </p:nvSpPr>
        <p:spPr>
          <a:xfrm>
            <a:off x="359028" y="3144126"/>
            <a:ext cx="8405831" cy="1486935"/>
          </a:xfrm>
          <a:prstGeom prst="roundRect">
            <a:avLst/>
          </a:prstGeom>
          <a:solidFill>
            <a:srgbClr val="EF4815"/>
          </a:solidFill>
          <a:ln>
            <a:solidFill>
              <a:srgbClr val="EF4815"/>
            </a:solidFill>
          </a:ln>
          <a:scene3d>
            <a:camera prst="orthographicFront"/>
            <a:lightRig rig="threePt" dir="t"/>
          </a:scene3d>
          <a:sp3d>
            <a:bevelT w="165100" prst="coolSlant"/>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just"/>
            <a:r>
              <a:rPr lang="en-IN" b="1" dirty="0">
                <a:effectLst>
                  <a:outerShdw blurRad="38100" dist="38100" dir="2700000" algn="tl">
                    <a:srgbClr val="000000">
                      <a:alpha val="43137"/>
                    </a:srgbClr>
                  </a:outerShdw>
                </a:effectLst>
                <a:latin typeface="Montserrat" panose="00000500000000000000"/>
                <a:ea typeface="Times New Roman" panose="02020603050405020304" pitchFamily="18" charset="0"/>
              </a:rPr>
              <a:t>Reasons for alignment of project with Telecom Regulatory Bodies</a:t>
            </a:r>
            <a:r>
              <a:rPr lang="en-IN" b="1" dirty="0" smtClean="0">
                <a:effectLst>
                  <a:outerShdw blurRad="38100" dist="38100" dir="2700000" algn="tl">
                    <a:srgbClr val="000000">
                      <a:alpha val="43137"/>
                    </a:srgbClr>
                  </a:outerShdw>
                </a:effectLst>
                <a:latin typeface="Montserrat" panose="00000500000000000000"/>
                <a:ea typeface="Times New Roman" panose="02020603050405020304" pitchFamily="18" charset="0"/>
              </a:rPr>
              <a:t>:</a:t>
            </a:r>
          </a:p>
          <a:p>
            <a:pPr algn="just"/>
            <a:endParaRPr lang="en-IN" b="1" dirty="0">
              <a:latin typeface="Montserrat" panose="00000500000000000000"/>
              <a:ea typeface="Times New Roman" panose="02020603050405020304" pitchFamily="18" charset="0"/>
            </a:endParaRPr>
          </a:p>
          <a:p>
            <a:pPr algn="just">
              <a:lnSpc>
                <a:spcPct val="107000"/>
              </a:lnSpc>
              <a:spcAft>
                <a:spcPts val="800"/>
              </a:spcAft>
            </a:pPr>
            <a:r>
              <a:rPr lang="en-IN" dirty="0">
                <a:latin typeface="Montserrat" panose="00000500000000000000"/>
                <a:ea typeface="Calibri" panose="020F0502020204030204" pitchFamily="34" charset="0"/>
                <a:cs typeface="Times New Roman" panose="02020603050405020304" pitchFamily="18" charset="0"/>
              </a:rPr>
              <a:t>Parameters like </a:t>
            </a:r>
            <a:r>
              <a:rPr lang="en-IN" dirty="0" smtClean="0">
                <a:latin typeface="Montserrat" panose="00000500000000000000"/>
                <a:ea typeface="Calibri" panose="020F0502020204030204" pitchFamily="34" charset="0"/>
                <a:cs typeface="Times New Roman" panose="02020603050405020304" pitchFamily="18" charset="0"/>
              </a:rPr>
              <a:t>minimum length</a:t>
            </a:r>
            <a:r>
              <a:rPr lang="en-IN" dirty="0">
                <a:latin typeface="Montserrat" panose="00000500000000000000"/>
                <a:ea typeface="Calibri" panose="020F0502020204030204" pitchFamily="34" charset="0"/>
                <a:cs typeface="Times New Roman" panose="02020603050405020304" pitchFamily="18" charset="0"/>
              </a:rPr>
              <a:t>, </a:t>
            </a:r>
            <a:r>
              <a:rPr lang="en-IN" dirty="0" smtClean="0">
                <a:latin typeface="Montserrat" panose="00000500000000000000"/>
                <a:ea typeface="Calibri" panose="020F0502020204030204" pitchFamily="34" charset="0"/>
                <a:cs typeface="Times New Roman" panose="02020603050405020304" pitchFamily="18" charset="0"/>
              </a:rPr>
              <a:t>maximum length</a:t>
            </a:r>
            <a:r>
              <a:rPr lang="en-IN" dirty="0">
                <a:latin typeface="Montserrat" panose="00000500000000000000"/>
                <a:ea typeface="Calibri" panose="020F0502020204030204" pitchFamily="34" charset="0"/>
                <a:cs typeface="Times New Roman" panose="02020603050405020304" pitchFamily="18" charset="0"/>
              </a:rPr>
              <a:t>, </a:t>
            </a:r>
            <a:r>
              <a:rPr lang="en-IN" dirty="0" smtClean="0">
                <a:latin typeface="Montserrat" panose="00000500000000000000"/>
                <a:ea typeface="Calibri" panose="020F0502020204030204" pitchFamily="34" charset="0"/>
                <a:cs typeface="Times New Roman" panose="02020603050405020304" pitchFamily="18" charset="0"/>
              </a:rPr>
              <a:t>upper case</a:t>
            </a:r>
            <a:r>
              <a:rPr lang="en-IN" dirty="0">
                <a:latin typeface="Montserrat" panose="00000500000000000000"/>
                <a:ea typeface="Calibri" panose="020F0502020204030204" pitchFamily="34" charset="0"/>
                <a:cs typeface="Times New Roman" panose="02020603050405020304" pitchFamily="18" charset="0"/>
              </a:rPr>
              <a:t>, </a:t>
            </a:r>
            <a:r>
              <a:rPr lang="en-IN" dirty="0" smtClean="0">
                <a:latin typeface="Montserrat" panose="00000500000000000000"/>
                <a:ea typeface="Calibri" panose="020F0502020204030204" pitchFamily="34" charset="0"/>
                <a:cs typeface="Times New Roman" panose="02020603050405020304" pitchFamily="18" charset="0"/>
              </a:rPr>
              <a:t>lower case, digits</a:t>
            </a:r>
            <a:r>
              <a:rPr lang="en-IN" dirty="0">
                <a:latin typeface="Montserrat" panose="00000500000000000000"/>
                <a:ea typeface="Calibri" panose="020F0502020204030204" pitchFamily="34" charset="0"/>
                <a:cs typeface="Times New Roman" panose="02020603050405020304" pitchFamily="18" charset="0"/>
              </a:rPr>
              <a:t>, HasSpecialCharacters are implemented.</a:t>
            </a:r>
          </a:p>
        </p:txBody>
      </p:sp>
    </p:spTree>
    <p:extLst>
      <p:ext uri="{BB962C8B-B14F-4D97-AF65-F5344CB8AC3E}">
        <p14:creationId xmlns:p14="http://schemas.microsoft.com/office/powerpoint/2010/main" val="1983317046"/>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B2A0F91-CC5B-8448-89DD-0F3303A12D03}">
  <we:reference id="04e7b525-93fb-4dab-805a-03164f149e48" version="1.0.0.0" store="EXCatalog" storeType="EXCatalog"/>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0E5F1D4E35E4409B5CF071F957E6CD" ma:contentTypeVersion="0" ma:contentTypeDescription="Create a new document." ma:contentTypeScope="" ma:versionID="4200af1be9aec32c6363718a2aca1b08">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104C519-66F6-45F8-A582-0D4B7FD0F3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BEE981B9-9D5E-4595-8635-131F575C0C51}">
  <ds:schemaRefs>
    <ds:schemaRef ds:uri="http://schemas.microsoft.com/office/2006/documentManagement/types"/>
    <ds:schemaRef ds:uri="http://www.w3.org/XML/1998/namespace"/>
    <ds:schemaRef ds:uri="http://schemas.openxmlformats.org/package/2006/metadata/core-properties"/>
    <ds:schemaRef ds:uri="http://schemas.microsoft.com/office/2006/metadata/properties"/>
    <ds:schemaRef ds:uri="http://schemas.microsoft.com/office/infopath/2007/PartnerControls"/>
    <ds:schemaRef ds:uri="http://purl.org/dc/elements/1.1/"/>
    <ds:schemaRef ds:uri="http://purl.org/dc/dcmitype/"/>
    <ds:schemaRef ds:uri="http://purl.org/dc/terms/"/>
  </ds:schemaRefs>
</ds:datastoreItem>
</file>

<file path=customXml/itemProps3.xml><?xml version="1.0" encoding="utf-8"?>
<ds:datastoreItem xmlns:ds="http://schemas.openxmlformats.org/officeDocument/2006/customXml" ds:itemID="{3A64EBE1-A054-4A66-9551-F9048463E10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14504</TotalTime>
  <Words>2283</Words>
  <Application>Microsoft Office PowerPoint</Application>
  <PresentationFormat>On-screen Show (16:9)</PresentationFormat>
  <Paragraphs>331</Paragraphs>
  <Slides>26</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vt:lpstr>
      <vt:lpstr>Bahnschrift</vt:lpstr>
      <vt:lpstr>Calibri</vt:lpstr>
      <vt:lpstr>Montserrat</vt:lpstr>
      <vt:lpstr>Segoe UI</vt:lpstr>
      <vt:lpstr>Times New Roman</vt:lpstr>
      <vt:lpstr>Trebuchet MS</vt:lpstr>
      <vt:lpstr>Wingdings</vt:lpstr>
      <vt:lpstr>Simple Light</vt:lpstr>
      <vt:lpstr>PowerPoint Presentation</vt:lpstr>
      <vt:lpstr>Team Introduction</vt:lpstr>
      <vt:lpstr>Agenda</vt:lpstr>
      <vt:lpstr>Challenges in Existing System :  </vt:lpstr>
      <vt:lpstr>Problem Statement  </vt:lpstr>
      <vt:lpstr>PowerPoint Presentation</vt:lpstr>
      <vt:lpstr>Sprint Planning</vt:lpstr>
      <vt:lpstr>Technologies Used:</vt:lpstr>
      <vt:lpstr>Telecom Domain Specifics:</vt:lpstr>
      <vt:lpstr>Telecom Domain Specifics:</vt:lpstr>
      <vt:lpstr>Telecom Domain Specifics:</vt:lpstr>
      <vt:lpstr>Telecom Domain Specifics:</vt:lpstr>
      <vt:lpstr>Telecom Domain Specifics:</vt:lpstr>
      <vt:lpstr>Data  Flow  Diagrams</vt:lpstr>
      <vt:lpstr>Client Side Modules  Server Side Modules</vt:lpstr>
      <vt:lpstr>Data Flow</vt:lpstr>
      <vt:lpstr>Data model Diagram       ER Diagram</vt:lpstr>
      <vt:lpstr>Gateway - Rate Limiting</vt:lpstr>
      <vt:lpstr>API Endpoints : </vt:lpstr>
      <vt:lpstr>Testing :</vt:lpstr>
      <vt:lpstr>Api Testing</vt:lpstr>
      <vt:lpstr>PowerPoint Presentation</vt:lpstr>
      <vt:lpstr>Challenges Faced and Learning Outcomes</vt:lpstr>
      <vt:lpstr>Demo</vt:lpstr>
      <vt:lpstr>Future Scope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Vishu Grover</dc:creator>
  <cp:keywords/>
  <dc:description/>
  <cp:lastModifiedBy>Parthik Kumar Das</cp:lastModifiedBy>
  <cp:revision>217</cp:revision>
  <dcterms:modified xsi:type="dcterms:W3CDTF">2024-12-15T09:14:45Z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0x010100C90E5F1D4E35E4409B5CF071F957E6CD</vt:lpwstr>
  </property>
</Properties>
</file>